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92" r:id="rId4"/>
    <p:sldId id="289" r:id="rId5"/>
    <p:sldId id="274" r:id="rId6"/>
    <p:sldId id="270" r:id="rId7"/>
    <p:sldId id="291" r:id="rId8"/>
    <p:sldId id="268" r:id="rId9"/>
    <p:sldId id="272" r:id="rId10"/>
    <p:sldId id="267" r:id="rId11"/>
    <p:sldId id="271" r:id="rId12"/>
    <p:sldId id="282" r:id="rId13"/>
    <p:sldId id="288" r:id="rId14"/>
    <p:sldId id="281" r:id="rId1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806312F-090B-4D9D-B0E7-3592D12E8764}">
          <p14:sldIdLst>
            <p14:sldId id="258"/>
            <p14:sldId id="256"/>
            <p14:sldId id="292"/>
            <p14:sldId id="289"/>
            <p14:sldId id="274"/>
            <p14:sldId id="270"/>
            <p14:sldId id="291"/>
          </p14:sldIdLst>
        </p14:section>
        <p14:section name="Seção sem Título" id="{6055313E-82B4-4A9D-87F4-9A17318FAA25}">
          <p14:sldIdLst>
            <p14:sldId id="268"/>
            <p14:sldId id="272"/>
            <p14:sldId id="267"/>
            <p14:sldId id="271"/>
            <p14:sldId id="282"/>
            <p14:sldId id="288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Metas X Arrecadação de Receita 2022</a:t>
            </a:r>
          </a:p>
        </c:rich>
      </c:tx>
      <c:layout>
        <c:manualLayout>
          <c:xMode val="edge"/>
          <c:yMode val="edge"/>
          <c:x val="0.25447033067159364"/>
          <c:y val="2.8124998269869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Metas X Arrecadação de Receita 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8633839300750627E-3"/>
                  <c:y val="-0.3585937279408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46239899228346"/>
                      <c:h val="0.17869930003080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A6F-40BF-B035-592C940270FF}"/>
                </c:ext>
              </c:extLst>
            </c:dLbl>
            <c:dLbl>
              <c:idx val="1"/>
              <c:layout>
                <c:manualLayout>
                  <c:x val="1.5453535720300251E-3"/>
                  <c:y val="-0.17343748933086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27987399649361"/>
                      <c:h val="0.17869930003080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6F-40BF-B035-592C940270FF}"/>
                </c:ext>
              </c:extLst>
            </c:dLbl>
            <c:dLbl>
              <c:idx val="2"/>
              <c:layout>
                <c:manualLayout>
                  <c:x val="9.2721214321800933E-3"/>
                  <c:y val="-0.23203123572642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1891668524336"/>
                      <c:h val="0.17869930003080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A6F-40BF-B035-592C940270FF}"/>
                </c:ext>
              </c:extLst>
            </c:dLbl>
            <c:dLbl>
              <c:idx val="3"/>
              <c:layout>
                <c:manualLayout>
                  <c:x val="3.8633839300750627E-3"/>
                  <c:y val="-0.10781249336783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73674183980306"/>
                      <c:h val="0.17869930003080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A6F-40BF-B035-592C94027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4"/>
                <c:pt idx="0">
                  <c:v>Meta Anual</c:v>
                </c:pt>
                <c:pt idx="1">
                  <c:v>Meta até 1º Quadrimestre</c:v>
                </c:pt>
                <c:pt idx="2">
                  <c:v>Arrecadação até 1º Quad.</c:v>
                </c:pt>
                <c:pt idx="3">
                  <c:v>A maior</c:v>
                </c:pt>
              </c:strCache>
            </c:strRef>
          </c:cat>
          <c:val>
            <c:numRef>
              <c:f>Plan1!$B$2:$B$6</c:f>
              <c:numCache>
                <c:formatCode>_("R$"* #,##0.00_);_("R$"* \(#,##0.00\);_("R$"* "-"??_);_(@_)</c:formatCode>
                <c:ptCount val="5"/>
                <c:pt idx="0">
                  <c:v>20804400</c:v>
                </c:pt>
                <c:pt idx="1">
                  <c:v>6934800</c:v>
                </c:pt>
                <c:pt idx="2">
                  <c:v>8799015.4000000004</c:v>
                </c:pt>
                <c:pt idx="3">
                  <c:v>1864215.4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6F-40BF-B035-592C94027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060304"/>
        <c:axId val="251060864"/>
        <c:axId val="0"/>
      </c:bar3DChart>
      <c:catAx>
        <c:axId val="25106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060864"/>
        <c:crosses val="autoZero"/>
        <c:auto val="1"/>
        <c:lblAlgn val="ctr"/>
        <c:lblOffset val="100"/>
        <c:noMultiLvlLbl val="0"/>
      </c:catAx>
      <c:valAx>
        <c:axId val="25106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06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5745749172657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all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160051749541537E-2"/>
          <c:y val="0.17324788932024013"/>
          <c:w val="0.84842995169082125"/>
          <c:h val="0.75648418362659919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Despesas por Setor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02-431D-BF2F-98C79B584309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02-431D-BF2F-98C79B584309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02-431D-BF2F-98C79B584309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002-431D-BF2F-98C79B584309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002-431D-BF2F-98C79B584309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002-431D-BF2F-98C79B58430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002-431D-BF2F-98C79B58430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002-431D-BF2F-98C79B58430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002-431D-BF2F-98C79B58430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002-431D-BF2F-98C79B58430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002-431D-BF2F-98C79B58430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7002-431D-BF2F-98C79B58430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7002-431D-BF2F-98C79B58430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7002-431D-BF2F-98C79B584309}"/>
              </c:ext>
            </c:extLst>
          </c:dPt>
          <c:dLbls>
            <c:dLbl>
              <c:idx val="0"/>
              <c:layout>
                <c:manualLayout>
                  <c:x val="2.2107753074000917E-2"/>
                  <c:y val="-2.14614492844998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301CA08-487D-4E94-AFD0-1D5796A65061}" type="CATEGORYNAME">
                      <a:rPr lang="en-US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683D0C0F-78E5-4666-90D5-0D206A795549}" type="VALUE">
                      <a:rPr lang="en-US" baseline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baseline="0" dirty="0"/>
                      <a:t>; 4,01%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7093243693166546"/>
                      <c:h val="6.63666885175374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02-431D-BF2F-98C79B584309}"/>
                </c:ext>
              </c:extLst>
            </c:dLbl>
            <c:dLbl>
              <c:idx val="1"/>
              <c:layout>
                <c:manualLayout>
                  <c:x val="0.10433167769996478"/>
                  <c:y val="-1.334015748080167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2841452-F40E-47BF-98A8-33150D71100D}" type="CATEGORYNAME">
                      <a:rPr lang="en-US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527F4CB5-C2BF-4918-BC6A-F76824BF9709}" type="VALUE">
                      <a:rPr lang="en-US" baseline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baseline="0" dirty="0"/>
                      <a:t>; 3,90%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02-431D-BF2F-98C79B584309}"/>
                </c:ext>
              </c:extLst>
            </c:dLbl>
            <c:dLbl>
              <c:idx val="2"/>
              <c:layout>
                <c:manualLayout>
                  <c:x val="4.8616336509776419E-2"/>
                  <c:y val="-1.058206454567960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3B874B7-562A-4F95-8F89-25B5DF2DAFBD}" type="CATEGORYNAME">
                      <a:rPr lang="en-US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3DBC61EA-B727-400A-89C0-3FA2FDBBB48B}" type="VALUE">
                      <a:rPr lang="en-US" baseline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baseline="0" dirty="0"/>
                      <a:t>; 12,72%	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02-431D-BF2F-98C79B584309}"/>
                </c:ext>
              </c:extLst>
            </c:dLbl>
            <c:dLbl>
              <c:idx val="3"/>
              <c:layout>
                <c:manualLayout>
                  <c:x val="1.7264606808599453E-2"/>
                  <c:y val="8.536520160750705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869DE07A-6954-44EA-BD68-76C6F93CE7F5}" type="CATEGORYNAME">
                      <a:rPr lang="pt-BR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pt-BR" baseline="0" dirty="0"/>
                      <a:t>; </a:t>
                    </a:r>
                    <a:fld id="{BE8F2F6C-11E5-44B6-A336-AB9A2FD88230}" type="VALUE">
                      <a:rPr lang="pt-BR" baseline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pt-BR" baseline="0" dirty="0"/>
                      <a:t>; 0,31%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02-431D-BF2F-98C79B584309}"/>
                </c:ext>
              </c:extLst>
            </c:dLbl>
            <c:dLbl>
              <c:idx val="4"/>
              <c:layout>
                <c:manualLayout>
                  <c:x val="1.1701360790790823E-2"/>
                  <c:y val="-7.125114624352006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0107738-A6B4-4CFC-AA65-749721F5D21E}" type="CATEGORYNAME">
                      <a:rPr lang="pt-BR" dirty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pt-BR" baseline="0" dirty="0"/>
                      <a:t>; </a:t>
                    </a:r>
                    <a:fld id="{A194594F-910F-4F85-B76D-8015C7051778}" type="VALUE">
                      <a:rPr lang="pt-BR" baseline="0" dirty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pt-BR" baseline="0" dirty="0"/>
                      <a:t>; 15,69%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292669937996877"/>
                      <c:h val="0.15036661578416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02-431D-BF2F-98C79B584309}"/>
                </c:ext>
              </c:extLst>
            </c:dLbl>
            <c:dLbl>
              <c:idx val="5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318124B-C71D-4239-A2AA-D9D874AF77DE}" type="CATEGORYNAME">
                      <a:rPr lang="en-US" dirty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747E5452-34AD-4C7E-BAEA-B3726E4A3199}" type="VALUE">
                      <a:rPr lang="en-US" baseline="0" dirty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baseline="0" dirty="0"/>
                      <a:t>; 18,89%</a:t>
                    </a:r>
                  </a:p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endParaRPr lang="pt-BR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002-431D-BF2F-98C79B584309}"/>
                </c:ext>
              </c:extLst>
            </c:dLbl>
            <c:dLbl>
              <c:idx val="6"/>
              <c:layout>
                <c:manualLayout>
                  <c:x val="0.16304347826086962"/>
                  <c:y val="2.172614012196929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523251A-CDAB-44C6-8FEE-7E33048FE299}" type="CATEGORYNAME">
                      <a:rPr lang="en-US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36235676-D158-470C-A5CA-06F662652B01}" type="VALUE">
                      <a:rPr lang="en-US" baseline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baseline="0" dirty="0"/>
                      <a:t>; 1,14%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002-431D-BF2F-98C79B584309}"/>
                </c:ext>
              </c:extLst>
            </c:dLbl>
            <c:dLbl>
              <c:idx val="7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FCE8265-1462-48FC-90EA-A51DC3F4CDB4}" type="CATEGORYNAME">
                      <a:rPr lang="pt-BR" dirty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pt-BR" baseline="0" dirty="0"/>
                      <a:t>; </a:t>
                    </a:r>
                    <a:fld id="{48A0863B-6241-44D5-9A90-31DA081C0130}" type="VALUE">
                      <a:rPr lang="pt-BR" baseline="0" dirty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pt-BR" baseline="0" dirty="0"/>
                      <a:t>; 1,33%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002-431D-BF2F-98C79B584309}"/>
                </c:ext>
              </c:extLst>
            </c:dLbl>
            <c:dLbl>
              <c:idx val="8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388ED63-DE21-4FED-BC16-D060C79BB84D}" type="CATEGORYNAME">
                      <a:rPr lang="pt-BR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pt-BR" baseline="0" dirty="0"/>
                      <a:t>; </a:t>
                    </a:r>
                    <a:fld id="{FF1B0273-8B1B-4073-A41B-4D712504C462}" type="VALUE">
                      <a:rPr lang="pt-BR" baseline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pt-BR" baseline="0" dirty="0"/>
                      <a:t>; 13,22%	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002-431D-BF2F-98C79B584309}"/>
                </c:ext>
              </c:extLst>
            </c:dLbl>
            <c:dLbl>
              <c:idx val="9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FF2BA6F-637A-46F7-8E21-0552B5CD66F5}" type="CATEGORYNAME">
                      <a:rPr lang="pt-BR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pt-BR" baseline="0" dirty="0"/>
                      <a:t>; </a:t>
                    </a:r>
                    <a:fld id="{4771089F-C8C2-40D8-95F9-3B37B035831D}" type="VALUE">
                      <a:rPr lang="pt-BR" baseline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pt-BR" baseline="0" dirty="0"/>
                      <a:t>; 2,65%	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7002-431D-BF2F-98C79B584309}"/>
                </c:ext>
              </c:extLst>
            </c:dLbl>
            <c:dLbl>
              <c:idx val="10"/>
              <c:layout>
                <c:manualLayout>
                  <c:x val="-7.6086956521739135E-2"/>
                  <c:y val="0.1601868706678464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405EC9C-3E86-422A-84C3-36EB5B05E0D5}" type="CATEGORYNAME">
                      <a:rPr lang="en-US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744D6368-FC4E-4EE6-8591-379A0C5553AD}" type="VALUE">
                      <a:rPr lang="en-US" baseline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baseline="0" dirty="0"/>
                      <a:t>; 19,99%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7002-431D-BF2F-98C79B584309}"/>
                </c:ext>
              </c:extLst>
            </c:dLbl>
            <c:dLbl>
              <c:idx val="11"/>
              <c:layout>
                <c:manualLayout>
                  <c:x val="-0.21137108563434581"/>
                  <c:y val="0.1619794943407808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9EEAB38-95F9-4498-8C6F-F051D816FE87}" type="CATEGORYNAME">
                      <a:rPr lang="en-US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A691E02D-E94B-450F-B8ED-07E62251C8A5}" type="VALUE">
                      <a:rPr lang="en-US" baseline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baseline="0" dirty="0"/>
                      <a:t>; 0,04%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7002-431D-BF2F-98C79B584309}"/>
                </c:ext>
              </c:extLst>
            </c:dLbl>
            <c:dLbl>
              <c:idx val="12"/>
              <c:layout>
                <c:manualLayout>
                  <c:x val="-0.16366558874044421"/>
                  <c:y val="6.025346700997569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C4501BD-94BD-4445-AE7A-1483D348436A}" type="CATEGORYNAME">
                      <a:rPr lang="en-US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7E8CE835-73A9-4DD8-905D-AF4F602B8F9E}" type="VALUE">
                      <a:rPr lang="en-US" baseline="0" smtClean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baseline="0" dirty="0"/>
                      <a:t>; 0,08%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653706021852733"/>
                      <c:h val="0.109552727957543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7002-431D-BF2F-98C79B584309}"/>
                </c:ext>
              </c:extLst>
            </c:dLbl>
            <c:dLbl>
              <c:idx val="13"/>
              <c:layout>
                <c:manualLayout>
                  <c:x val="-9.1143236649226689E-2"/>
                  <c:y val="-6.12950921460800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DA55688-CDE2-4952-86FE-B4215F4E771A}" type="CATEGORYNAME">
                      <a:rPr lang="pt-BR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pt-BR" baseline="0" dirty="0"/>
                      <a:t>; </a:t>
                    </a:r>
                    <a:fld id="{95728476-9945-4253-A58B-8A42CD421F47}" type="VALUE">
                      <a:rPr lang="pt-BR" baseline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pt-BR" baseline="0" dirty="0"/>
                      <a:t>; 6,03%	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739657913230436"/>
                      <c:h val="9.373567143025109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7002-431D-BF2F-98C79B584309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solidFill>
                    <a:schemeClr val="lt1">
                      <a:alpha val="90000"/>
                    </a:schemeClr>
                  </a:solidFill>
                  <a:ln w="12700" cap="flat" cmpd="sng" algn="ctr">
                    <a:solidFill>
                      <a:schemeClr val="accent1"/>
                    </a:solidFill>
                    <a:round/>
                  </a:ln>
                </c15:spPr>
              </c:ext>
            </c:extLst>
          </c:dLbls>
          <c:cat>
            <c:strRef>
              <c:f>Plan1!$A$2:$A$15</c:f>
              <c:strCache>
                <c:ptCount val="14"/>
                <c:pt idx="0">
                  <c:v>Câmara</c:v>
                </c:pt>
                <c:pt idx="1">
                  <c:v>Gabinete</c:v>
                </c:pt>
                <c:pt idx="2">
                  <c:v>Administração</c:v>
                </c:pt>
                <c:pt idx="3">
                  <c:v>Segurança Pública</c:v>
                </c:pt>
                <c:pt idx="4">
                  <c:v>Agricultura, Meio Amb, Defesa C</c:v>
                </c:pt>
                <c:pt idx="5">
                  <c:v>Educação </c:v>
                </c:pt>
                <c:pt idx="6">
                  <c:v>Esporte</c:v>
                </c:pt>
                <c:pt idx="7">
                  <c:v>Cultura e Turismo</c:v>
                </c:pt>
                <c:pt idx="8">
                  <c:v>Serviços Municipais</c:v>
                </c:pt>
                <c:pt idx="9">
                  <c:v>FMAS, FIA e FMI</c:v>
                </c:pt>
                <c:pt idx="10">
                  <c:v>Saúde</c:v>
                </c:pt>
                <c:pt idx="11">
                  <c:v>FUROHABI</c:v>
                </c:pt>
                <c:pt idx="12">
                  <c:v>FUNDICOM</c:v>
                </c:pt>
                <c:pt idx="13">
                  <c:v>Encargos Gerais</c:v>
                </c:pt>
              </c:strCache>
            </c:strRef>
          </c:cat>
          <c:val>
            <c:numRef>
              <c:f>Plan1!$B$2:$B$15</c:f>
              <c:numCache>
                <c:formatCode>_("R$"* #,##0.00_);_("R$"* \(#,##0.00\);_("R$"* "-"??_);_(@_)</c:formatCode>
                <c:ptCount val="14"/>
                <c:pt idx="0">
                  <c:v>266263.21000000002</c:v>
                </c:pt>
                <c:pt idx="1">
                  <c:v>259132.3</c:v>
                </c:pt>
                <c:pt idx="2">
                  <c:v>844957.69</c:v>
                </c:pt>
                <c:pt idx="3">
                  <c:v>20294.759999999998</c:v>
                </c:pt>
                <c:pt idx="4">
                  <c:v>1041778.64</c:v>
                </c:pt>
                <c:pt idx="5">
                  <c:v>1254413.5</c:v>
                </c:pt>
                <c:pt idx="6">
                  <c:v>76073.97</c:v>
                </c:pt>
                <c:pt idx="7">
                  <c:v>88599.5</c:v>
                </c:pt>
                <c:pt idx="8">
                  <c:v>878081.28</c:v>
                </c:pt>
                <c:pt idx="9">
                  <c:v>175713.31</c:v>
                </c:pt>
                <c:pt idx="10">
                  <c:v>1327480.78</c:v>
                </c:pt>
                <c:pt idx="11">
                  <c:v>2687.25</c:v>
                </c:pt>
                <c:pt idx="12">
                  <c:v>5591.45</c:v>
                </c:pt>
                <c:pt idx="13">
                  <c:v>400544.47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002-431D-BF2F-98C79B58430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Limite Legal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2499999999999717E-3"/>
                  <c:y val="-5.85937463955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5E-4C76-B03A-922A0E07B4AA}"/>
                </c:ext>
              </c:extLst>
            </c:dLbl>
            <c:dLbl>
              <c:idx val="1"/>
              <c:layout>
                <c:manualLayout>
                  <c:x val="6.2500000000000003E-3"/>
                  <c:y val="-2.1093748702402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5E-4C76-B03A-922A0E07B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Legislativo</c:v>
                </c:pt>
                <c:pt idx="1">
                  <c:v>Executivo</c:v>
                </c:pt>
                <c:pt idx="2">
                  <c:v>Município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>
                  <c:v>0.06</c:v>
                </c:pt>
                <c:pt idx="1">
                  <c:v>0.54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5E-4C76-B03A-922A0E07B4A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Limite Prudencial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2812499999999974E-2"/>
                  <c:y val="-1.4062499134934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5E-4C76-B03A-922A0E07B4AA}"/>
                </c:ext>
              </c:extLst>
            </c:dLbl>
            <c:dLbl>
              <c:idx val="1"/>
              <c:layout>
                <c:manualLayout>
                  <c:x val="4.6874999999999944E-2"/>
                  <c:y val="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5E-4C76-B03A-922A0E07B4AA}"/>
                </c:ext>
              </c:extLst>
            </c:dLbl>
            <c:dLbl>
              <c:idx val="2"/>
              <c:layout>
                <c:manualLayout>
                  <c:x val="3.7499999999999888E-2"/>
                  <c:y val="6.9053438661878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5E-4C76-B03A-922A0E07B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Legislativo</c:v>
                </c:pt>
                <c:pt idx="1">
                  <c:v>Executivo</c:v>
                </c:pt>
                <c:pt idx="2">
                  <c:v>Município</c:v>
                </c:pt>
              </c:strCache>
            </c:strRef>
          </c:cat>
          <c:val>
            <c:numRef>
              <c:f>Plan1!$C$2:$C$4</c:f>
              <c:numCache>
                <c:formatCode>0.00%</c:formatCode>
                <c:ptCount val="3"/>
                <c:pt idx="0" formatCode="0.000%">
                  <c:v>5.6999999999999995E-2</c:v>
                </c:pt>
                <c:pt idx="1">
                  <c:v>0.51300000000000001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5E-4C76-B03A-922A0E07B4AA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Despesa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5"/>
                  <c:y val="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5E-4C76-B03A-922A0E07B4AA}"/>
                </c:ext>
              </c:extLst>
            </c:dLbl>
            <c:dLbl>
              <c:idx val="1"/>
              <c:layout>
                <c:manualLayout>
                  <c:x val="1.2560402676226748E-2"/>
                  <c:y val="-5.6462513769908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5E-4C76-B03A-922A0E07B4AA}"/>
                </c:ext>
              </c:extLst>
            </c:dLbl>
            <c:dLbl>
              <c:idx val="2"/>
              <c:layout>
                <c:manualLayout>
                  <c:x val="2.8124999999999886E-2"/>
                  <c:y val="8.2864126394254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5E-4C76-B03A-922A0E07B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Legislativo</c:v>
                </c:pt>
                <c:pt idx="1">
                  <c:v>Executivo</c:v>
                </c:pt>
                <c:pt idx="2">
                  <c:v>Município</c:v>
                </c:pt>
              </c:strCache>
            </c:strRef>
          </c:cat>
          <c:val>
            <c:numRef>
              <c:f>Plan1!$D$2:$D$4</c:f>
              <c:numCache>
                <c:formatCode>0.00%</c:formatCode>
                <c:ptCount val="3"/>
                <c:pt idx="0">
                  <c:v>2.5899999999999999E-2</c:v>
                </c:pt>
                <c:pt idx="1">
                  <c:v>0.37569999999999998</c:v>
                </c:pt>
                <c:pt idx="2">
                  <c:v>0.40159999999999996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5E-4C76-B03A-922A0E07B4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1064784"/>
        <c:axId val="131298784"/>
        <c:axId val="0"/>
      </c:bar3DChart>
      <c:catAx>
        <c:axId val="25106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298784"/>
        <c:crosses val="autoZero"/>
        <c:auto val="1"/>
        <c:lblAlgn val="ctr"/>
        <c:lblOffset val="100"/>
        <c:noMultiLvlLbl val="0"/>
      </c:catAx>
      <c:valAx>
        <c:axId val="1312987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5106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71173518899315"/>
          <c:y val="0.57450213558180507"/>
          <c:w val="0.2381605561023622"/>
          <c:h val="0.191659178325702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4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1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07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03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2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36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0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85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35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B9EF-3625-4C62-AFB9-E60077B70940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47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altLang="pt-BR" b="1" dirty="0">
                <a:latin typeface="Arial Black" panose="020B0A04020102020204" pitchFamily="34" charset="0"/>
              </a:rPr>
              <a:t>AUDIÊNCIA PÚBLICA</a:t>
            </a:r>
            <a:br>
              <a:rPr lang="pt-BR" altLang="pt-BR" b="1" dirty="0">
                <a:latin typeface="Arial Black" panose="020B0A04020102020204" pitchFamily="34" charset="0"/>
              </a:rPr>
            </a:br>
            <a:r>
              <a:rPr lang="pt-BR" altLang="pt-BR" b="1" dirty="0">
                <a:latin typeface="Arial Black" panose="020B0A04020102020204" pitchFamily="34" charset="0"/>
              </a:rPr>
              <a:t>1º Quadrimestre/2022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latin typeface="Arial Black" panose="020B0A04020102020204" pitchFamily="34" charset="0"/>
              </a:rPr>
              <a:t>MUNICÍPIO DE PERITIBA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15" y="4540995"/>
            <a:ext cx="1609347" cy="165963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48355" y="5831302"/>
            <a:ext cx="51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Peritiba-SC, 30/05/2022</a:t>
            </a:r>
          </a:p>
        </p:txBody>
      </p:sp>
    </p:spTree>
    <p:extLst>
      <p:ext uri="{BB962C8B-B14F-4D97-AF65-F5344CB8AC3E}">
        <p14:creationId xmlns:p14="http://schemas.microsoft.com/office/powerpoint/2010/main" val="414863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50821"/>
              </p:ext>
            </p:extLst>
          </p:nvPr>
        </p:nvGraphicFramePr>
        <p:xfrm>
          <a:off x="914400" y="342900"/>
          <a:ext cx="9189720" cy="5469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64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CÁLCULO DA APLICAÇÃO DOS RECURSOS DA EDUCAÇÃO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0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CÁLCULO DE CUMPRIMENTO AO ARTIGO 212 DA CONSTITUIÇÃO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2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IMPOSTOS E TRANSFERÊNCIAS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7.428.660,15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PERCENTUAL MÍNIMO 25%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1.857.165,04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REPASSE AO FUNDEB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1.423.452,57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RETORNO DO FUNDEB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717.104,31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Aplicação com FUNDEB – Folha 70% (Aplicado 76,85%)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551.082,04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9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DESPESAS COM ENSINO FUNDAMENTAL E INFANTIL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1.070.771,37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18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Perda com o FUNDEB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 R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     </a:t>
                      </a:r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706.348,26</a:t>
                      </a:r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Deduções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-R$           6.412,85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Despesas Consideradas Para o Cálculo dos 25%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 R$    1.777.119,63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Valor Aplicado A Maior/ Menor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-R$         </a:t>
                      </a:r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80.045,41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Percentual das Receitas de Impostos e </a:t>
                      </a:r>
                      <a:r>
                        <a:rPr lang="pt-BR" sz="2000" u="none" strike="noStrike" dirty="0" err="1">
                          <a:effectLst/>
                        </a:rPr>
                        <a:t>Transf</a:t>
                      </a:r>
                      <a:r>
                        <a:rPr lang="pt-BR" sz="2000" u="none" strike="noStrike" dirty="0">
                          <a:effectLst/>
                        </a:rPr>
                        <a:t>. Aplicados no Ensino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23,92%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59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Aplicado a Maior/Menor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-1,08%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65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		</a:t>
            </a:r>
            <a:r>
              <a:rPr lang="pt-BR" sz="3200" dirty="0">
                <a:latin typeface="Arial Black" panose="020B0A04020102020204" pitchFamily="34" charset="0"/>
              </a:rPr>
              <a:t>Dívidas de Longo Prazo</a:t>
            </a:r>
            <a:r>
              <a:rPr lang="pt-BR" dirty="0">
                <a:latin typeface="Arial Black" panose="020B0A04020102020204" pitchFamily="34" charset="0"/>
              </a:rPr>
              <a:t>	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968194"/>
              </p:ext>
            </p:extLst>
          </p:nvPr>
        </p:nvGraphicFramePr>
        <p:xfrm>
          <a:off x="1263721" y="1592492"/>
          <a:ext cx="8219326" cy="347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7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7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BRDE - Aquisição Trator Esteira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8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Valor</a:t>
                      </a:r>
                      <a:r>
                        <a:rPr lang="pt-BR" sz="2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 Contratado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 R$       425.200,00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88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Saldo Devedor 30/04/2022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 R$       66.500,95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21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BRDE - Pavimentação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Valor Contratado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 R$    1.500.000,00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Saldo Devedor 30/04/2022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 R$    1.490.502,40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721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508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Dívida Consolidada 30/04/2022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sng" strike="noStrike" dirty="0">
                          <a:effectLst/>
                          <a:latin typeface="Arial Black" panose="020B0A04020102020204" pitchFamily="34" charset="0"/>
                        </a:rPr>
                        <a:t> R$    1.557.003,35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4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			Restos a Pagar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16" y="4794790"/>
            <a:ext cx="1609347" cy="1659639"/>
          </a:xfrm>
          <a:prstGeom prst="rect">
            <a:avLst/>
          </a:prstGeom>
        </p:spPr>
      </p:pic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384909"/>
              </p:ext>
            </p:extLst>
          </p:nvPr>
        </p:nvGraphicFramePr>
        <p:xfrm>
          <a:off x="838198" y="1524000"/>
          <a:ext cx="9292256" cy="3904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7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5698"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2400" u="none" strike="noStrike" dirty="0">
                          <a:effectLst/>
                        </a:rPr>
                        <a:t>Acompanhamento de RP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2400" u="none" strike="noStrike" dirty="0">
                          <a:effectLst/>
                        </a:rPr>
                        <a:t>2021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2400" u="none" strike="noStrike" dirty="0">
                          <a:effectLst/>
                        </a:rPr>
                        <a:t>Pagamento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2400" u="none" strike="noStrike" dirty="0">
                          <a:effectLst/>
                        </a:rPr>
                        <a:t>Saldos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63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Restos a Pagar Processados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0" u="none" strike="noStrike" dirty="0"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u="none" strike="noStrike" dirty="0">
                          <a:effectLst/>
                        </a:rPr>
                        <a:t>R$     696.978,18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R$ 682.413,06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R$ 14.565,12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0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Restos a Pagar Não-Processados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R$ 1.040.955,15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R$ 715.108,84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R$ 325.846,31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05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u="none" strike="noStrike" dirty="0">
                          <a:effectLst/>
                        </a:rPr>
                        <a:t> Total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u="none" strike="noStrike" dirty="0">
                          <a:effectLst/>
                        </a:rPr>
                        <a:t>R$ 1.737.933,33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u="none" strike="noStrike" dirty="0">
                          <a:effectLst/>
                        </a:rPr>
                        <a:t>R$ 1.397.521,90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u="none" strike="noStrike" dirty="0">
                          <a:effectLst/>
                        </a:rPr>
                        <a:t>R$ 340.411,43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72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		Caixa e Equivalentes de Caixa</a:t>
            </a:r>
          </a:p>
        </p:txBody>
      </p:sp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16" y="4794790"/>
            <a:ext cx="1609347" cy="1659639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771598"/>
              </p:ext>
            </p:extLst>
          </p:nvPr>
        </p:nvGraphicFramePr>
        <p:xfrm>
          <a:off x="1290099" y="1859719"/>
          <a:ext cx="8352890" cy="376489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36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2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I - Fundo de Municipal de Saúde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 dirty="0">
                          <a:effectLst/>
                        </a:rPr>
                        <a:t> R$              842.383,91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II - Demais Contas do Executivo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 dirty="0">
                          <a:effectLst/>
                        </a:rPr>
                        <a:t> R$           8.963.943,80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III - Total Executivo (I+II)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       9.806.327,71 </a:t>
                      </a:r>
                      <a:endParaRPr lang="pt-BR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>
                          <a:effectLst/>
                        </a:rPr>
                        <a:t>IV - Saldo em Caixa Legislativo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 dirty="0">
                          <a:effectLst/>
                        </a:rPr>
                        <a:t> R$              115.500,93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u="none" strike="noStrike" dirty="0">
                          <a:effectLst/>
                        </a:rPr>
                        <a:t>V - Total Município (III+IV)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1" u="none" strike="noStrike" dirty="0">
                          <a:effectLst/>
                        </a:rPr>
                        <a:t> </a:t>
                      </a:r>
                      <a:r>
                        <a:rPr lang="pt-BR" sz="2400" b="1" u="sng" strike="noStrike" dirty="0">
                          <a:effectLst/>
                        </a:rPr>
                        <a:t>R</a:t>
                      </a:r>
                      <a:r>
                        <a:rPr lang="pt-BR" sz="24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$           9.921.828,64 </a:t>
                      </a:r>
                      <a:endParaRPr lang="pt-BR" sz="24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35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8780" y="2606040"/>
            <a:ext cx="9852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latin typeface="Arial Black" panose="020B0A04020102020204" pitchFamily="34" charset="0"/>
              </a:rPr>
              <a:t>Muito Obrigada!</a:t>
            </a:r>
          </a:p>
        </p:txBody>
      </p:sp>
    </p:spTree>
    <p:extLst>
      <p:ext uri="{BB962C8B-B14F-4D97-AF65-F5344CB8AC3E}">
        <p14:creationId xmlns:p14="http://schemas.microsoft.com/office/powerpoint/2010/main" val="296780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40431"/>
            <a:ext cx="9144000" cy="17466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0" lang="pt-BR" altLang="pt-B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LEI COMPLEMENTAR Nº 101, DE 04 DE MAIO DE 2000</a:t>
            </a:r>
            <a:br>
              <a:rPr kumimoji="0" lang="pt-BR" altLang="pt-B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Lei de Responsabilidade Fiscal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071972"/>
            <a:ext cx="9144000" cy="203171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Art. 9º [...]</a:t>
            </a:r>
          </a:p>
          <a:p>
            <a:pPr algn="just"/>
            <a:r>
              <a:rPr lang="pt-BR" dirty="0"/>
              <a:t>§ 4</a:t>
            </a:r>
            <a:r>
              <a:rPr lang="pt-BR" u="sng" baseline="30000" dirty="0"/>
              <a:t>o</a:t>
            </a:r>
            <a:r>
              <a:rPr lang="pt-BR" dirty="0"/>
              <a:t> Até o final dos meses de maio, setembro e fevereiro, o Poder Executivo demonstrará e avaliará o cumprimento das metas fiscais de cada quadrimestre, em audiência pública [...] nas Casas Legislativas estaduais e municipais.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45" y="4845301"/>
            <a:ext cx="1609347" cy="1659639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86241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1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21F90-8E7B-152D-A10D-9F24615E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5026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latin typeface="Arial Black" panose="020B0A04020102020204" pitchFamily="34" charset="0"/>
              </a:rPr>
              <a:t>LEI N.º 2.246</a:t>
            </a:r>
            <a:br>
              <a:rPr lang="pt-BR" sz="4000" b="1" dirty="0">
                <a:latin typeface="Arial Black" panose="020B0A04020102020204" pitchFamily="34" charset="0"/>
              </a:rPr>
            </a:br>
            <a:r>
              <a:rPr lang="pt-BR" sz="4000" b="1" dirty="0">
                <a:latin typeface="Arial Black" panose="020B0A04020102020204" pitchFamily="34" charset="0"/>
              </a:rPr>
              <a:t> DE 26 DE OUTUBRO DE 2021</a:t>
            </a:r>
            <a:br>
              <a:rPr lang="pt-BR" sz="4000" dirty="0">
                <a:latin typeface="Arial Black" panose="020B0A04020102020204" pitchFamily="34" charset="0"/>
              </a:rPr>
            </a:br>
            <a:br>
              <a:rPr lang="pt-BR" sz="4000" dirty="0">
                <a:latin typeface="Arial Black" panose="020B0A04020102020204" pitchFamily="34" charset="0"/>
              </a:rPr>
            </a:br>
            <a:r>
              <a:rPr lang="pt-BR" sz="3700" b="1" dirty="0">
                <a:latin typeface="Arial Black" panose="020B0A04020102020204" pitchFamily="34" charset="0"/>
              </a:rPr>
              <a:t>Dispõe sobre as diretrizes para a elaboração da Lei Orçamentária para o exercício de 2022 e dá outras providência</a:t>
            </a:r>
            <a:endParaRPr lang="pt-BR" sz="37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41CF77-F472-7257-AFC0-E841F2E57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5385"/>
            <a:ext cx="9337845" cy="24615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effectLst/>
                <a:ea typeface="Times New Roman" panose="02020603050405020304" pitchFamily="18" charset="0"/>
              </a:rPr>
              <a:t>Art. 29. </a:t>
            </a:r>
            <a:r>
              <a:rPr lang="pt-BR" sz="2400" dirty="0">
                <a:effectLst/>
                <a:ea typeface="Times New Roman" panose="02020603050405020304" pitchFamily="18" charset="0"/>
              </a:rPr>
              <a:t>Os programas priorizados por esta lei, extraídos do Plano Plurianual e contemplados na Lei Orçamentária para 2022, serão desdobrados em metas quadrimestrais para avaliação permanente pelos responsáveis e em </a:t>
            </a:r>
            <a:r>
              <a:rPr lang="pt-BR" sz="2400" dirty="0">
                <a:solidFill>
                  <a:srgbClr val="0070C0"/>
                </a:solidFill>
              </a:rPr>
              <a:t>audiência pública na Comissão de Orçamento e Finanças da Câmara até o final dos meses de maio, setembro e fevereiro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dirty="0">
                <a:effectLst/>
                <a:ea typeface="Times New Roman" panose="02020603050405020304" pitchFamily="18" charset="0"/>
              </a:rPr>
              <a:t>de modo a acompanhar o cumprimento dos seus objetivos, corrigir desvios, avaliar gastos e cumprimento das metas físicas estabelecidas.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72B312-0D8E-0810-F73F-8E37F9D1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45" y="4845301"/>
            <a:ext cx="1609347" cy="1659639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263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45" y="4742560"/>
            <a:ext cx="1609347" cy="1659639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342578340"/>
              </p:ext>
            </p:extLst>
          </p:nvPr>
        </p:nvGraphicFramePr>
        <p:xfrm>
          <a:off x="1941816" y="719666"/>
          <a:ext cx="821818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805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		</a:t>
            </a:r>
            <a:r>
              <a:rPr lang="pt-BR" sz="3200" dirty="0">
                <a:latin typeface="Arial Black" panose="020B0A04020102020204" pitchFamily="34" charset="0"/>
              </a:rPr>
              <a:t>Composição das Receitas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778644"/>
              </p:ext>
            </p:extLst>
          </p:nvPr>
        </p:nvGraphicFramePr>
        <p:xfrm>
          <a:off x="2157573" y="1428112"/>
          <a:ext cx="7572054" cy="4890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Corrente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R$ 7.949.270,48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Tributária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R$ 432.501,81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Contribuições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R$ 77.885,43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Patrimonial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R$ 258.240,24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Serviços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R$ 186.210,23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Transferências Correntes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R$ 8.351.914,61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Dedução do FUNDEB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-R$ 1.423.840,41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Outras Receitas Correntes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R$ 66.358,57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Capital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R$ 849.744,92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Operações de Crédito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Alienação de Bens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Amortização de Empréstimos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R$ 70.888,92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30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Transferências de Capital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R$ 778.856,00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12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TOTAL DA RECEITA APÓS</a:t>
                      </a:r>
                      <a:r>
                        <a:rPr lang="pt-BR" sz="2000" u="none" strike="noStrike" baseline="0" dirty="0">
                          <a:effectLst/>
                        </a:rPr>
                        <a:t> DEDUÇÃO FUNDEB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sng" strike="noStrike" dirty="0">
                          <a:effectLst/>
                        </a:rPr>
                        <a:t>R$ 8.799.015,40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61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Despesas Por Categoria Econômica/Grupo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48808"/>
              </p:ext>
            </p:extLst>
          </p:nvPr>
        </p:nvGraphicFramePr>
        <p:xfrm>
          <a:off x="1263722" y="1397282"/>
          <a:ext cx="8763856" cy="458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278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Categoria Econômica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Grupo de Natureza da Despesa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Valor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785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Corrente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Pessoal e Encargos Sociais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R$ 2.813.729,52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42,36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7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Juros e Encargos da Dívida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R$ 93.518,68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1,41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7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Outras Despesas Correntes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R$ 2.969.040,23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44,71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785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Capital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Investimentos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R$ 702.662,89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10,58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7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Inversões Financeiras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R$ 0,00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7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Amortização da Dívida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R$ 62.660,79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0,94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78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Total da despesa Liquidada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R$ 6.641.612,11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44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561777"/>
              </p:ext>
            </p:extLst>
          </p:nvPr>
        </p:nvGraphicFramePr>
        <p:xfrm>
          <a:off x="450166" y="0"/>
          <a:ext cx="10569369" cy="647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48" y="5198361"/>
            <a:ext cx="1609347" cy="16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	Limite de Despesa com Pessoal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</p:spPr>
      </p:pic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702891193"/>
              </p:ext>
            </p:extLst>
          </p:nvPr>
        </p:nvGraphicFramePr>
        <p:xfrm>
          <a:off x="1516771" y="1340534"/>
          <a:ext cx="8050140" cy="551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3123"/>
              </p:ext>
            </p:extLst>
          </p:nvPr>
        </p:nvGraphicFramePr>
        <p:xfrm>
          <a:off x="7864936" y="2116475"/>
          <a:ext cx="3482938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4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1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RCL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R$   22.089.730,72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136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1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Executivo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R$     8.298.533,72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1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Legislativo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R$         572.535,23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1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 R$     8.871.068,95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1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Cálculo da Aplicação dos Recursos da Saúde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406871"/>
              </p:ext>
            </p:extLst>
          </p:nvPr>
        </p:nvGraphicFramePr>
        <p:xfrm>
          <a:off x="1840230" y="1405888"/>
          <a:ext cx="7932420" cy="4986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3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Despesa até o Período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R$ 1.327.480,78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sng" strike="noStrike" dirty="0">
                          <a:solidFill>
                            <a:srgbClr val="FF0000"/>
                          </a:solidFill>
                          <a:effectLst/>
                        </a:rPr>
                        <a:t>Recursos Próprios</a:t>
                      </a:r>
                      <a:endParaRPr lang="pt-BR" sz="20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sng" strike="noStrike" dirty="0">
                          <a:solidFill>
                            <a:srgbClr val="FF0000"/>
                          </a:solidFill>
                          <a:effectLst/>
                        </a:rPr>
                        <a:t>R$ 972.819,07</a:t>
                      </a:r>
                      <a:endParaRPr lang="pt-BR" sz="20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Recursos Próprios não computados/Consórcio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R$ 5.060,00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Recursos Transferências da União/Estado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R$ 349.601,71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343">
                <a:tc>
                  <a:txBody>
                    <a:bodyPr/>
                    <a:lstStyle/>
                    <a:p>
                      <a:pPr algn="l" rtl="0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3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7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Receita de Impostos e Transferências de Impostos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R$ 7.428.660,15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04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Mínimo Constitucional a ser Aplicado (15%)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R$ 1.114.299,02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3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3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Valor Aplicado a menor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(R$ 141.479,95)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3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sng" strike="noStrike" dirty="0">
                          <a:effectLst/>
                        </a:rPr>
                        <a:t>Percentual Aplicado até o</a:t>
                      </a:r>
                      <a:r>
                        <a:rPr lang="pt-BR" sz="2000" u="sng" strike="noStrike" baseline="0" dirty="0">
                          <a:effectLst/>
                        </a:rPr>
                        <a:t> período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sng" strike="noStrike" dirty="0">
                          <a:effectLst/>
                        </a:rPr>
                        <a:t>13,10%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310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4927</TotalTime>
  <Words>837</Words>
  <Application>Microsoft Office PowerPoint</Application>
  <PresentationFormat>Widescreen</PresentationFormat>
  <Paragraphs>182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AUDIÊNCIA PÚBLICA 1º Quadrimestre/2022</vt:lpstr>
      <vt:lpstr>LEI COMPLEMENTAR Nº 101, DE 04 DE MAIO DE 2000 Lei de Responsabilidade Fiscal</vt:lpstr>
      <vt:lpstr>LEI N.º 2.246  DE 26 DE OUTUBRO DE 2021  Dispõe sobre as diretrizes para a elaboração da Lei Orçamentária para o exercício de 2022 e dá outras providência</vt:lpstr>
      <vt:lpstr>Apresentação do PowerPoint</vt:lpstr>
      <vt:lpstr>  Composição das Receitas</vt:lpstr>
      <vt:lpstr>Despesas Por Categoria Econômica/Grupo </vt:lpstr>
      <vt:lpstr>Apresentação do PowerPoint</vt:lpstr>
      <vt:lpstr> Limite de Despesa com Pessoal</vt:lpstr>
      <vt:lpstr>Cálculo da Aplicação dos Recursos da Saúde</vt:lpstr>
      <vt:lpstr>Apresentação do PowerPoint</vt:lpstr>
      <vt:lpstr>  Dívidas de Longo Prazo </vt:lpstr>
      <vt:lpstr>   Restos a Pagar</vt:lpstr>
      <vt:lpstr>  Caixa e Equivalentes de Caixa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3º Quadrimestre/2019</dc:title>
  <dc:creator>User</dc:creator>
  <cp:lastModifiedBy>Contabilidade</cp:lastModifiedBy>
  <cp:revision>180</cp:revision>
  <cp:lastPrinted>2021-09-27T20:07:48Z</cp:lastPrinted>
  <dcterms:created xsi:type="dcterms:W3CDTF">2021-02-19T12:57:31Z</dcterms:created>
  <dcterms:modified xsi:type="dcterms:W3CDTF">2022-05-26T14:26:54Z</dcterms:modified>
</cp:coreProperties>
</file>