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92" r:id="rId4"/>
    <p:sldId id="289" r:id="rId5"/>
    <p:sldId id="274" r:id="rId6"/>
    <p:sldId id="270" r:id="rId7"/>
    <p:sldId id="291" r:id="rId8"/>
    <p:sldId id="268" r:id="rId9"/>
    <p:sldId id="272" r:id="rId10"/>
    <p:sldId id="267" r:id="rId11"/>
    <p:sldId id="271" r:id="rId12"/>
    <p:sldId id="293" r:id="rId13"/>
    <p:sldId id="282" r:id="rId14"/>
    <p:sldId id="288" r:id="rId15"/>
    <p:sldId id="281" r:id="rId16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806312F-090B-4D9D-B0E7-3592D12E8764}">
          <p14:sldIdLst>
            <p14:sldId id="258"/>
            <p14:sldId id="256"/>
            <p14:sldId id="292"/>
            <p14:sldId id="289"/>
            <p14:sldId id="274"/>
            <p14:sldId id="270"/>
            <p14:sldId id="291"/>
          </p14:sldIdLst>
        </p14:section>
        <p14:section name="Seção sem Título" id="{6055313E-82B4-4A9D-87F4-9A17318FAA25}">
          <p14:sldIdLst>
            <p14:sldId id="268"/>
            <p14:sldId id="272"/>
            <p14:sldId id="267"/>
            <p14:sldId id="271"/>
            <p14:sldId id="293"/>
            <p14:sldId id="282"/>
            <p14:sldId id="288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Metas X Arrecadação de Receita 2022</a:t>
            </a:r>
          </a:p>
        </c:rich>
      </c:tx>
      <c:layout>
        <c:manualLayout>
          <c:xMode val="edge"/>
          <c:yMode val="edge"/>
          <c:x val="0.25447033067159364"/>
          <c:y val="2.8124998269869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Metas X Arrecadação de Receita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8633839300750627E-3"/>
                  <c:y val="-0.3585937279408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46239899228346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A6F-40BF-B035-592C940270FF}"/>
                </c:ext>
              </c:extLst>
            </c:dLbl>
            <c:dLbl>
              <c:idx val="1"/>
              <c:layout>
                <c:manualLayout>
                  <c:x val="0"/>
                  <c:y val="-0.21093748702402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7987399649361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6F-40BF-B035-592C940270FF}"/>
                </c:ext>
              </c:extLst>
            </c:dLbl>
            <c:dLbl>
              <c:idx val="2"/>
              <c:layout>
                <c:manualLayout>
                  <c:x val="2.3180303580450264E-2"/>
                  <c:y val="-0.3539062282291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1891668524336"/>
                      <c:h val="0.1786993000308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6F-40BF-B035-592C940270FF}"/>
                </c:ext>
              </c:extLst>
            </c:dLbl>
            <c:dLbl>
              <c:idx val="3"/>
              <c:layout>
                <c:manualLayout>
                  <c:x val="4.1724546444810683E-2"/>
                  <c:y val="-0.21328114460622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1891668524336"/>
                      <c:h val="0.15526180147257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6F-40BF-B035-592C9402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4"/>
                <c:pt idx="0">
                  <c:v>Meta Anual</c:v>
                </c:pt>
                <c:pt idx="1">
                  <c:v>Meta até 2º Quadrimestre</c:v>
                </c:pt>
                <c:pt idx="2">
                  <c:v>Arrecadação até 2º Quad.</c:v>
                </c:pt>
                <c:pt idx="3">
                  <c:v>A maior</c:v>
                </c:pt>
              </c:strCache>
            </c:strRef>
          </c:cat>
          <c:val>
            <c:numRef>
              <c:f>Plan1!$B$2:$B$6</c:f>
              <c:numCache>
                <c:formatCode>_("R$"* #,##0.00_);_("R$"* \(#,##0.00\);_("R$"* "-"??_);_(@_)</c:formatCode>
                <c:ptCount val="5"/>
                <c:pt idx="0">
                  <c:v>20804400</c:v>
                </c:pt>
                <c:pt idx="1">
                  <c:v>13869600</c:v>
                </c:pt>
                <c:pt idx="2">
                  <c:v>25127920.210000001</c:v>
                </c:pt>
                <c:pt idx="3">
                  <c:v>11258320.210000001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6F-40BF-B035-592C9402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060304"/>
        <c:axId val="251060864"/>
        <c:axId val="0"/>
      </c:bar3DChart>
      <c:catAx>
        <c:axId val="2510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060864"/>
        <c:crosses val="autoZero"/>
        <c:auto val="1"/>
        <c:lblAlgn val="ctr"/>
        <c:lblOffset val="100"/>
        <c:noMultiLvlLbl val="0"/>
      </c:catAx>
      <c:valAx>
        <c:axId val="25106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106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5745749172657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all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60051749541537E-2"/>
          <c:y val="0.17324788932024013"/>
          <c:w val="0.84842995169082125"/>
          <c:h val="0.75648418362659919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Despesas por Setor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02-431D-BF2F-98C79B584309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02-431D-BF2F-98C79B584309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02-431D-BF2F-98C79B584309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02-431D-BF2F-98C79B584309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02-431D-BF2F-98C79B584309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002-431D-BF2F-98C79B5843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002-431D-BF2F-98C79B58430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002-431D-BF2F-98C79B58430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002-431D-BF2F-98C79B58430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002-431D-BF2F-98C79B58430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002-431D-BF2F-98C79B58430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002-431D-BF2F-98C79B58430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002-431D-BF2F-98C79B58430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002-431D-BF2F-98C79B58430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7337-434E-93D3-D031A7A16C33}"/>
              </c:ext>
            </c:extLst>
          </c:dPt>
          <c:dLbls>
            <c:dLbl>
              <c:idx val="0"/>
              <c:layout>
                <c:manualLayout>
                  <c:x val="2.2107753074000917E-2"/>
                  <c:y val="-2.14614492844998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D301CA08-487D-4E94-AFD0-1D5796A65061}" type="CATEGORYNAME">
                      <a:rPr lang="en-US"/>
                      <a:pPr>
                        <a:defRPr/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683D0C0F-78E5-4666-90D5-0D206A795549}" type="VALUE">
                      <a:rPr lang="en-US" baseline="0"/>
                      <a:pPr>
                        <a:defRPr/>
                      </a:pPr>
                      <a:t>[VALOR]</a:t>
                    </a:fld>
                    <a:r>
                      <a:rPr lang="en-US" baseline="0" dirty="0"/>
                      <a:t>; 4,01%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7093243693166546"/>
                      <c:h val="6.63666885175374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02-431D-BF2F-98C79B584309}"/>
                </c:ext>
              </c:extLst>
            </c:dLbl>
            <c:dLbl>
              <c:idx val="1"/>
              <c:layout>
                <c:manualLayout>
                  <c:x val="0.10433167769996478"/>
                  <c:y val="-1.33401574808016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2841452-F40E-47BF-98A8-33150D71100D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527F4CB5-C2BF-4918-BC6A-F76824BF9709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3,90%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02-431D-BF2F-98C79B584309}"/>
                </c:ext>
              </c:extLst>
            </c:dLbl>
            <c:dLbl>
              <c:idx val="2"/>
              <c:layout>
                <c:manualLayout>
                  <c:x val="4.8616336509776419E-2"/>
                  <c:y val="-1.05820645456796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3B874B7-562A-4F95-8F89-25B5DF2DAFBD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3DBC61EA-B727-400A-89C0-3FA2FDBBB48B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12,72%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02-431D-BF2F-98C79B584309}"/>
                </c:ext>
              </c:extLst>
            </c:dLbl>
            <c:dLbl>
              <c:idx val="3"/>
              <c:layout>
                <c:manualLayout>
                  <c:x val="1.7264606808599453E-2"/>
                  <c:y val="8.53652016075070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69DE07A-6954-44EA-BD68-76C6F93CE7F5}" type="CATEGORYNAME">
                      <a:rPr lang="pt-B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BE8F2F6C-11E5-44B6-A336-AB9A2FD88230}" type="VALUE">
                      <a:rPr lang="pt-B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0,31%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02-431D-BF2F-98C79B584309}"/>
                </c:ext>
              </c:extLst>
            </c:dLbl>
            <c:dLbl>
              <c:idx val="4"/>
              <c:layout>
                <c:manualLayout>
                  <c:x val="1.1701360790790823E-2"/>
                  <c:y val="-7.125114624352006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0107738-A6B4-4CFC-AA65-749721F5D21E}" type="CATEGORYNAME">
                      <a:rPr lang="pt-BR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A194594F-910F-4F85-B76D-8015C7051778}" type="VALUE">
                      <a:rPr lang="pt-BR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15,69%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292669937996877"/>
                      <c:h val="0.1503666157841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02-431D-BF2F-98C79B584309}"/>
                </c:ext>
              </c:extLst>
            </c:dLbl>
            <c:dLbl>
              <c:idx val="5"/>
              <c:layout>
                <c:manualLayout>
                  <c:x val="0.16942354836887613"/>
                  <c:y val="-4.9064013161209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318124B-C71D-4239-A2AA-D9D874AF77DE}" type="CATEGORYNAME">
                      <a:rPr lang="en-US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47E5452-34AD-4C7E-BAEA-B3726E4A3199}" type="VALUE">
                      <a:rPr lang="en-US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18,89%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endParaRPr lang="pt-BR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02-431D-BF2F-98C79B584309}"/>
                </c:ext>
              </c:extLst>
            </c:dLbl>
            <c:dLbl>
              <c:idx val="6"/>
              <c:layout>
                <c:manualLayout>
                  <c:x val="8.2537282973089501E-2"/>
                  <c:y val="5.90868252230133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523251A-CDAB-44C6-8FEE-7E33048FE299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36235676-D158-470C-A5CA-06F662652B0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1,14%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02-431D-BF2F-98C79B584309}"/>
                </c:ext>
              </c:extLst>
            </c:dLbl>
            <c:dLbl>
              <c:idx val="7"/>
              <c:layout>
                <c:manualLayout>
                  <c:x val="-0.1057395195493695"/>
                  <c:y val="2.9438407896725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FCE8265-1462-48FC-90EA-A51DC3F4CDB4}" type="CATEGORYNAME">
                      <a:rPr lang="pt-BR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48A0863B-6241-44D5-9A90-31DA081C0130}" type="VALUE">
                      <a:rPr lang="pt-BR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1,33%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002-431D-BF2F-98C79B584309}"/>
                </c:ext>
              </c:extLst>
            </c:dLbl>
            <c:dLbl>
              <c:idx val="8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388ED63-DE21-4FED-BC16-D060C79BB84D}" type="CATEGORYNAME">
                      <a:rPr lang="pt-B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FF1B0273-8B1B-4073-A41B-4D712504C462}" type="VALUE">
                      <a:rPr lang="pt-B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13,22%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002-431D-BF2F-98C79B584309}"/>
                </c:ext>
              </c:extLst>
            </c:dLbl>
            <c:dLbl>
              <c:idx val="9"/>
              <c:layout>
                <c:manualLayout>
                  <c:x val="-1.9225367190794457E-2"/>
                  <c:y val="0.1000905868488664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EFF2BA6F-637A-46F7-8E21-0552B5CD66F5}" type="CATEGORYNAME">
                      <a:rPr lang="pt-B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4771089F-C8C2-40D8-95F9-3B37B035831D}" type="VALUE">
                      <a:rPr lang="pt-B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2,65%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002-431D-BF2F-98C79B584309}"/>
                </c:ext>
              </c:extLst>
            </c:dLbl>
            <c:dLbl>
              <c:idx val="10"/>
              <c:layout>
                <c:manualLayout>
                  <c:x val="-0.11694085048975014"/>
                  <c:y val="0.199438027747206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405EC9C-3E86-422A-84C3-36EB5B05E0D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44D6368-FC4E-4EE6-8591-379A0C5553AD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19,99%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002-431D-BF2F-98C79B584309}"/>
                </c:ext>
              </c:extLst>
            </c:dLbl>
            <c:dLbl>
              <c:idx val="11"/>
              <c:layout>
                <c:manualLayout>
                  <c:x val="-0.21137108563434581"/>
                  <c:y val="0.1619794943407808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9EEAB38-95F9-4498-8C6F-F051D816FE8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A691E02D-E94B-450F-B8ED-07E62251C8A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0,04%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002-431D-BF2F-98C79B584309}"/>
                </c:ext>
              </c:extLst>
            </c:dLbl>
            <c:dLbl>
              <c:idx val="12"/>
              <c:layout>
                <c:manualLayout>
                  <c:x val="-0.16366558874044421"/>
                  <c:y val="6.02534670099756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C4501BD-94BD-4445-AE7A-1483D348436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baseline="0" dirty="0"/>
                      <a:t>; </a:t>
                    </a:r>
                    <a:fld id="{7E8CE835-73A9-4DD8-905D-AF4F602B8F9E}" type="VALU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en-US" baseline="0" dirty="0"/>
                      <a:t>; 0,08%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20653706021852733"/>
                      <c:h val="0.109552727957543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002-431D-BF2F-98C79B584309}"/>
                </c:ext>
              </c:extLst>
            </c:dLbl>
            <c:dLbl>
              <c:idx val="13"/>
              <c:layout>
                <c:manualLayout>
                  <c:x val="-9.1143236649226689E-2"/>
                  <c:y val="-6.12950921460800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0DA55688-CDE2-4952-86FE-B4215F4E771A}" type="CATEGORYNAME">
                      <a:rPr lang="pt-B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/>
                      <a:t>; </a:t>
                    </a:r>
                    <a:fld id="{95728476-9945-4253-A58B-8A42CD421F47}" type="VALUE">
                      <a:rPr lang="pt-B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r>
                      <a:rPr lang="pt-BR" baseline="0" dirty="0"/>
                      <a:t>; 6,03%	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  <c15:layout>
                    <c:manualLayout>
                      <c:w val="0.1739657913230436"/>
                      <c:h val="9.37356714302510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002-431D-BF2F-98C79B584309}"/>
                </c:ext>
              </c:extLst>
            </c:dLbl>
            <c:dLbl>
              <c:idx val="1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5B9BD5"/>
                  </a:solidFill>
                  <a:round/>
                </a:ln>
                <a:effectLst>
                  <a:outerShdw blurRad="50800" dist="38100" dir="2700000" algn="tl" rotWithShape="0">
                    <a:srgbClr val="5B9BD5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1C-7337-434E-93D3-D031A7A16C3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Plan1!$A$2:$A$16</c:f>
              <c:strCache>
                <c:ptCount val="14"/>
                <c:pt idx="0">
                  <c:v>Câmara</c:v>
                </c:pt>
                <c:pt idx="1">
                  <c:v>Gabinete</c:v>
                </c:pt>
                <c:pt idx="2">
                  <c:v>Administração</c:v>
                </c:pt>
                <c:pt idx="3">
                  <c:v>Segurança Pública</c:v>
                </c:pt>
                <c:pt idx="4">
                  <c:v>Agricultura, Meio Amb, Defesa C</c:v>
                </c:pt>
                <c:pt idx="5">
                  <c:v>Educação </c:v>
                </c:pt>
                <c:pt idx="6">
                  <c:v>Esporte</c:v>
                </c:pt>
                <c:pt idx="7">
                  <c:v>Cultura e Turismo</c:v>
                </c:pt>
                <c:pt idx="8">
                  <c:v>Serviços Municipais</c:v>
                </c:pt>
                <c:pt idx="9">
                  <c:v>FMAS, FIA e FMI</c:v>
                </c:pt>
                <c:pt idx="10">
                  <c:v>Saúde</c:v>
                </c:pt>
                <c:pt idx="11">
                  <c:v>FUROHABI</c:v>
                </c:pt>
                <c:pt idx="12">
                  <c:v>FUNDICOM</c:v>
                </c:pt>
                <c:pt idx="13">
                  <c:v>Encargos Gerais</c:v>
                </c:pt>
              </c:strCache>
            </c:strRef>
          </c:cat>
          <c:val>
            <c:numRef>
              <c:f>Plan1!$B$2:$B$16</c:f>
              <c:numCache>
                <c:formatCode>_("R$"* #,##0.00_);_("R$"* \(#,##0.00\);_("R$"* "-"??_);_(@_)</c:formatCode>
                <c:ptCount val="15"/>
                <c:pt idx="0">
                  <c:v>482565.03</c:v>
                </c:pt>
                <c:pt idx="1">
                  <c:v>535211.37</c:v>
                </c:pt>
                <c:pt idx="2">
                  <c:v>1692422.77</c:v>
                </c:pt>
                <c:pt idx="3">
                  <c:v>81466.16</c:v>
                </c:pt>
                <c:pt idx="4">
                  <c:v>4088125.97</c:v>
                </c:pt>
                <c:pt idx="5">
                  <c:v>3348713.82</c:v>
                </c:pt>
                <c:pt idx="6">
                  <c:v>157246.31</c:v>
                </c:pt>
                <c:pt idx="7">
                  <c:v>359378.27</c:v>
                </c:pt>
                <c:pt idx="8">
                  <c:v>2251632.29</c:v>
                </c:pt>
                <c:pt idx="9">
                  <c:v>555022.51</c:v>
                </c:pt>
                <c:pt idx="10">
                  <c:v>2942706.76</c:v>
                </c:pt>
                <c:pt idx="11">
                  <c:v>16053.59</c:v>
                </c:pt>
                <c:pt idx="12">
                  <c:v>13326.29</c:v>
                </c:pt>
                <c:pt idx="13">
                  <c:v>769361.29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002-431D-BF2F-98C79B58430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Limite Legal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62582272285569E-2"/>
                  <c:y val="-6.0895527040855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E-4C76-B03A-922A0E07B4AA}"/>
                </c:ext>
              </c:extLst>
            </c:dLbl>
            <c:dLbl>
              <c:idx val="1"/>
              <c:layout>
                <c:manualLayout>
                  <c:x val="-2.6846977675151533E-2"/>
                  <c:y val="-7.283053488684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E-4C76-B03A-922A0E07B4AA}"/>
                </c:ext>
              </c:extLst>
            </c:dLbl>
            <c:dLbl>
              <c:idx val="2"/>
              <c:layout>
                <c:manualLayout>
                  <c:x val="3.1520878673035541E-3"/>
                  <c:y val="-6.9053438661878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F-4A53-A2D3-B7F128C7F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0.06</c:v>
                </c:pt>
                <c:pt idx="1">
                  <c:v>0.54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E-4C76-B03A-922A0E07B4A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Limite Prudencial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508314376337671E-2"/>
                  <c:y val="-3.47784653317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5E-4C76-B03A-922A0E07B4AA}"/>
                </c:ext>
              </c:extLst>
            </c:dLbl>
            <c:dLbl>
              <c:idx val="1"/>
              <c:layout>
                <c:manualLayout>
                  <c:x val="3.269062592646868E-2"/>
                  <c:y val="-1.368472411066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5E-4C76-B03A-922A0E07B4AA}"/>
                </c:ext>
              </c:extLst>
            </c:dLbl>
            <c:dLbl>
              <c:idx val="2"/>
              <c:layout>
                <c:manualLayout>
                  <c:x val="8.0053228091655271E-2"/>
                  <c:y val="2.301781288729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5E-4C76-B03A-922A0E07B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 formatCode="0.000%">
                  <c:v>5.6999999999999995E-2</c:v>
                </c:pt>
                <c:pt idx="1">
                  <c:v>0.51300000000000001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5E-4C76-B03A-922A0E07B4A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967748308513954E-2"/>
                  <c:y val="7.0313074878938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5E-4C76-B03A-922A0E07B4AA}"/>
                </c:ext>
              </c:extLst>
            </c:dLbl>
            <c:dLbl>
              <c:idx val="1"/>
              <c:layout>
                <c:manualLayout>
                  <c:x val="4.2530352186252098E-2"/>
                  <c:y val="-2.636228297555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5E-4C76-B03A-922A0E07B4AA}"/>
                </c:ext>
              </c:extLst>
            </c:dLbl>
            <c:dLbl>
              <c:idx val="2"/>
              <c:layout>
                <c:manualLayout>
                  <c:x val="5.1765597343608971E-2"/>
                  <c:y val="-2.301781288729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5E-4C76-B03A-922A0E07B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Legislativo</c:v>
                </c:pt>
                <c:pt idx="1">
                  <c:v>Executivo</c:v>
                </c:pt>
                <c:pt idx="2">
                  <c:v>Município</c:v>
                </c:pt>
              </c:strCache>
            </c:strRef>
          </c:cat>
          <c:val>
            <c:numRef>
              <c:f>Plan1!$D$2:$D$4</c:f>
              <c:numCache>
                <c:formatCode>0.00%</c:formatCode>
                <c:ptCount val="3"/>
                <c:pt idx="0">
                  <c:v>2.5700000000000001E-2</c:v>
                </c:pt>
                <c:pt idx="1">
                  <c:v>0.38319999999999999</c:v>
                </c:pt>
                <c:pt idx="2">
                  <c:v>0.40889999999999999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5E-4C76-B03A-922A0E07B4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1064784"/>
        <c:axId val="131298784"/>
        <c:axId val="0"/>
      </c:bar3DChart>
      <c:catAx>
        <c:axId val="25106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298784"/>
        <c:crosses val="autoZero"/>
        <c:auto val="1"/>
        <c:lblAlgn val="ctr"/>
        <c:lblOffset val="100"/>
        <c:noMultiLvlLbl val="0"/>
      </c:catAx>
      <c:valAx>
        <c:axId val="131298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5106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71173518899315"/>
          <c:y val="0.57450213558180507"/>
          <c:w val="0.2381605561023622"/>
          <c:h val="0.191659178325702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07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3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3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0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3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2B9EF-3625-4C62-AFB9-E60077B70940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CAC-BD86-461C-92AE-F6B3A81D7A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4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altLang="pt-BR" b="1" dirty="0">
                <a:latin typeface="Arial Black" panose="020B0A04020102020204" pitchFamily="34" charset="0"/>
              </a:rPr>
              <a:t>AUDIÊNCIA PÚBLICA</a:t>
            </a:r>
            <a:br>
              <a:rPr lang="pt-BR" altLang="pt-BR" b="1" dirty="0">
                <a:latin typeface="Arial Black" panose="020B0A04020102020204" pitchFamily="34" charset="0"/>
              </a:rPr>
            </a:br>
            <a:r>
              <a:rPr lang="pt-BR" altLang="pt-BR" b="1" dirty="0">
                <a:latin typeface="Arial Black" panose="020B0A04020102020204" pitchFamily="34" charset="0"/>
              </a:rPr>
              <a:t>2º Quadrimestre/2022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Arial Black" panose="020B0A04020102020204" pitchFamily="34" charset="0"/>
              </a:rPr>
              <a:t>MUNICÍPIO DE PERITIBA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15" y="4540995"/>
            <a:ext cx="1609347" cy="165963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48355" y="5831302"/>
            <a:ext cx="51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Peritiba-SC, 12/09/2022</a:t>
            </a:r>
          </a:p>
        </p:txBody>
      </p:sp>
    </p:spTree>
    <p:extLst>
      <p:ext uri="{BB962C8B-B14F-4D97-AF65-F5344CB8AC3E}">
        <p14:creationId xmlns:p14="http://schemas.microsoft.com/office/powerpoint/2010/main" val="414863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465764"/>
              </p:ext>
            </p:extLst>
          </p:nvPr>
        </p:nvGraphicFramePr>
        <p:xfrm>
          <a:off x="914400" y="342900"/>
          <a:ext cx="9189720" cy="5469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4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CÁLCULO DA APLICAÇÃO DOS RECURSOS DA EDUCAÇÃO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0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CÁLCULO DE CUMPRIMENTO AO ARTIGO 212 DA CONSTITUIÇÃO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IMPOSTOS E TRANSFERÊNCIAS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15.241.054.37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PERCENTUAL MÍNIMO 25%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3.810.263,59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REPASSE AO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2.752.825,33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RETORNO DO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1.375.900,70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Aplicação com FUNDEB – Folha 70% (Aplicado 76,12%)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1.047.344,55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DESPESAS COM ENSINO FUNDAMENTAL E INFANTIL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2.567.693,30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Perda com 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$   </a:t>
                      </a:r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1.376.924,63</a:t>
                      </a:r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-R$           12.331,64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Despesas Consideradas Para o Cálculo dos 25%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 R$      3.934.417,93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Valor Aplicado à MAIOR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R$         124.154,34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Percentual das Receitas de Impostos e </a:t>
                      </a:r>
                      <a:r>
                        <a:rPr lang="pt-BR" sz="2000" u="none" strike="noStrike" dirty="0" err="1">
                          <a:effectLst/>
                        </a:rPr>
                        <a:t>Transf</a:t>
                      </a:r>
                      <a:r>
                        <a:rPr lang="pt-BR" sz="2000" u="none" strike="noStrike" dirty="0">
                          <a:effectLst/>
                        </a:rPr>
                        <a:t>. Aplicados no Ensino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25,81%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90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Aplicado à Maior</a:t>
                      </a:r>
                      <a:endParaRPr lang="pt-BR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0,81%</a:t>
                      </a:r>
                      <a:endParaRPr lang="pt-BR" sz="2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5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</a:t>
            </a:r>
            <a:r>
              <a:rPr lang="pt-BR" sz="3200" dirty="0">
                <a:latin typeface="Arial Black" panose="020B0A04020102020204" pitchFamily="34" charset="0"/>
              </a:rPr>
              <a:t>Dívidas de Longo Prazo</a:t>
            </a:r>
            <a:r>
              <a:rPr lang="pt-BR" dirty="0">
                <a:latin typeface="Arial Black" panose="020B0A04020102020204" pitchFamily="34" charset="0"/>
              </a:rPr>
              <a:t>	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383573"/>
              </p:ext>
            </p:extLst>
          </p:nvPr>
        </p:nvGraphicFramePr>
        <p:xfrm>
          <a:off x="1341120" y="1645920"/>
          <a:ext cx="8141926" cy="3446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2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BRDE - Aquisição Trator Esteira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Valor</a:t>
                      </a:r>
                      <a:r>
                        <a:rPr lang="pt-BR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 Contratado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   425.200,00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Saldo Devedor 31/08/2022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   28.952,89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5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BRDE - Pavimentação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Valor Contratado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1.500.000,00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Saldo Devedor 31/08/2022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 R$    1.375.094,87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55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286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Dívida Consolidada 31/08/2022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sng" strike="noStrike" dirty="0">
                          <a:effectLst/>
                          <a:latin typeface="Arial Black" panose="020B0A04020102020204" pitchFamily="34" charset="0"/>
                        </a:rPr>
                        <a:t> R$    1.404.047,76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4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A52FE-BCFC-FAC5-F663-FBE02230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PRECATÓRIOS	</a:t>
            </a:r>
            <a:endParaRPr lang="pt-BR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C5DF0FEA-5626-B94F-883B-04BC068C0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240258"/>
              </p:ext>
            </p:extLst>
          </p:nvPr>
        </p:nvGraphicFramePr>
        <p:xfrm>
          <a:off x="1310641" y="1854835"/>
          <a:ext cx="8305799" cy="35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796">
                  <a:extLst>
                    <a:ext uri="{9D8B030D-6E8A-4147-A177-3AD203B41FA5}">
                      <a16:colId xmlns:a16="http://schemas.microsoft.com/office/drawing/2014/main" val="3706870372"/>
                    </a:ext>
                  </a:extLst>
                </a:gridCol>
                <a:gridCol w="1718559">
                  <a:extLst>
                    <a:ext uri="{9D8B030D-6E8A-4147-A177-3AD203B41FA5}">
                      <a16:colId xmlns:a16="http://schemas.microsoft.com/office/drawing/2014/main" val="3630755060"/>
                    </a:ext>
                  </a:extLst>
                </a:gridCol>
                <a:gridCol w="2061844">
                  <a:extLst>
                    <a:ext uri="{9D8B030D-6E8A-4147-A177-3AD203B41FA5}">
                      <a16:colId xmlns:a16="http://schemas.microsoft.com/office/drawing/2014/main" val="312089762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5854929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PRECATÓRIOS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89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</a:rPr>
                        <a:t>Processo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 Black" panose="020B0A04020102020204" pitchFamily="34" charset="0"/>
                        </a:rPr>
                        <a:t>Valor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Valor Pago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Saldo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10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2000" b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50086331420208240019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114.511,50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114.511,50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0835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50001055420218240019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216.448,66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216.448,66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50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50001549520218240019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21.922,54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21.922,54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13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50086522020208240019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16.582,19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16.582,19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998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R$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369.464,89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369.464,89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290702"/>
                  </a:ext>
                </a:extLst>
              </a:tr>
            </a:tbl>
          </a:graphicData>
        </a:graphic>
      </p:graphicFrame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15B78346-E8DC-49F0-53B6-BD733803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40" y="4833236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		Restos a Pagar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16" y="4794790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701030"/>
              </p:ext>
            </p:extLst>
          </p:nvPr>
        </p:nvGraphicFramePr>
        <p:xfrm>
          <a:off x="838198" y="1524000"/>
          <a:ext cx="9292256" cy="3904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5698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Acompanhamento de RP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2021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Pagamento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2400" u="none" strike="noStrike" dirty="0">
                          <a:effectLst/>
                        </a:rPr>
                        <a:t>Saldos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63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Restos a Pagar Processados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0" u="none" strike="noStrike" dirty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u="none" strike="noStrike" dirty="0">
                          <a:effectLst/>
                        </a:rPr>
                        <a:t>R$     696.978,18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R$ 682.413,06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R$ 14.565,12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Restos a Pagar Não-Processados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R$ 1.040.955,15</a:t>
                      </a: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R$ 812.876,94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R$ 228.078,21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05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 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R$ 1.737.933,33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R$ 1.495.290,00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b="1" u="none" strike="noStrike" dirty="0">
                          <a:effectLst/>
                        </a:rPr>
                        <a:t>R$ 242.643,33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72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" y="365125"/>
            <a:ext cx="966216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	Caixa e Equivalentes de Caixa</a:t>
            </a:r>
            <a:br>
              <a:rPr lang="pt-BR" sz="3200" dirty="0">
                <a:latin typeface="Arial Black" panose="020B0A04020102020204" pitchFamily="34" charset="0"/>
              </a:rPr>
            </a:br>
            <a:r>
              <a:rPr lang="pt-BR" sz="3200" dirty="0">
                <a:latin typeface="Arial Black" panose="020B0A04020102020204" pitchFamily="34" charset="0"/>
              </a:rPr>
              <a:t>em 31/08/2022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16" y="4794790"/>
            <a:ext cx="1609347" cy="1659639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2947"/>
              </p:ext>
            </p:extLst>
          </p:nvPr>
        </p:nvGraphicFramePr>
        <p:xfrm>
          <a:off x="1290099" y="1859719"/>
          <a:ext cx="8352890" cy="37648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1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I - Fundo de Municipal de Saúde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 R$       1.622.656,43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II – Poder Executivo – Conta Movimento (I+II)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 R$     13.151.839,35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       - Executivo – Conta Movimento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  6.019.117,55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 dirty="0">
                          <a:effectLst/>
                        </a:rPr>
                        <a:t>       - Executivo – Conta Vinculada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R$       7.132.721,80 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80077554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u="none" strike="noStrike" dirty="0">
                          <a:effectLst/>
                        </a:rPr>
                        <a:t>III – Legislativo – Conta Bancária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1" u="none" strike="noStrike" dirty="0">
                          <a:effectLst/>
                        </a:rPr>
                        <a:t> R$          237.231,67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IV - Total Município (I+II+III)</a:t>
                      </a:r>
                      <a:endParaRPr lang="pt-BR" sz="2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BR" sz="26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R$  15.011.727,45 </a:t>
                      </a:r>
                      <a:endParaRPr lang="pt-BR" sz="26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10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35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8780" y="2606040"/>
            <a:ext cx="9852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Arial Black" panose="020B0A04020102020204" pitchFamily="34" charset="0"/>
              </a:rPr>
              <a:t>Muito Obrigada!</a:t>
            </a:r>
          </a:p>
        </p:txBody>
      </p:sp>
    </p:spTree>
    <p:extLst>
      <p:ext uri="{BB962C8B-B14F-4D97-AF65-F5344CB8AC3E}">
        <p14:creationId xmlns:p14="http://schemas.microsoft.com/office/powerpoint/2010/main" val="296780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40431"/>
            <a:ext cx="9144000" cy="17466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LEI COMPLEMENTAR Nº 101, DE 04 DE MAIO DE 2000</a:t>
            </a:r>
            <a:br>
              <a:rPr kumimoji="0" lang="pt-BR" altLang="pt-B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Lei de Responsabilidade Fiscal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972"/>
            <a:ext cx="9144000" cy="203171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Art. 9º [...]</a:t>
            </a:r>
          </a:p>
          <a:p>
            <a:pPr algn="just"/>
            <a:r>
              <a:rPr lang="pt-BR" dirty="0"/>
              <a:t>§ 4</a:t>
            </a:r>
            <a:r>
              <a:rPr lang="pt-BR" u="sng" baseline="30000" dirty="0"/>
              <a:t>o</a:t>
            </a:r>
            <a:r>
              <a:rPr lang="pt-BR" dirty="0"/>
              <a:t> Até o final dos meses de maio, setembro e fevereiro, o Poder Executivo demonstrará e avaliará o cumprimento das metas fiscais de cada quadrimestre, em audiência pública [...] nas Casas Legislativas estaduais e municipais.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86241"/>
            <a:ext cx="12192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1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21F90-8E7B-152D-A10D-9F24615E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02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latin typeface="Arial Black" panose="020B0A04020102020204" pitchFamily="34" charset="0"/>
              </a:rPr>
              <a:t>LEI N.º 2.246</a:t>
            </a:r>
            <a:br>
              <a:rPr lang="pt-BR" sz="4000" b="1" dirty="0">
                <a:latin typeface="Arial Black" panose="020B0A04020102020204" pitchFamily="34" charset="0"/>
              </a:rPr>
            </a:br>
            <a:r>
              <a:rPr lang="pt-BR" sz="4000" b="1" dirty="0">
                <a:latin typeface="Arial Black" panose="020B0A04020102020204" pitchFamily="34" charset="0"/>
              </a:rPr>
              <a:t> DE 26 DE OUTUBRO DE 2021</a:t>
            </a:r>
            <a:br>
              <a:rPr lang="pt-BR" sz="4000" dirty="0">
                <a:latin typeface="Arial Black" panose="020B0A04020102020204" pitchFamily="34" charset="0"/>
              </a:rPr>
            </a:br>
            <a:br>
              <a:rPr lang="pt-BR" sz="4000" dirty="0">
                <a:latin typeface="Arial Black" panose="020B0A04020102020204" pitchFamily="34" charset="0"/>
              </a:rPr>
            </a:br>
            <a:r>
              <a:rPr lang="pt-BR" sz="3700" b="1" dirty="0">
                <a:latin typeface="Arial Black" panose="020B0A04020102020204" pitchFamily="34" charset="0"/>
              </a:rPr>
              <a:t>Dispõe sobre as diretrizes para a elaboração da Lei Orçamentária para o exercício de 2022 e dá outras providência</a:t>
            </a:r>
            <a:endParaRPr lang="pt-BR" sz="3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1CF77-F472-7257-AFC0-E841F2E5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5385"/>
            <a:ext cx="9337845" cy="24615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effectLst/>
                <a:ea typeface="Times New Roman" panose="02020603050405020304" pitchFamily="18" charset="0"/>
              </a:rPr>
              <a:t>Art. 29.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Os programas priorizados por esta lei, extraídos do Plano Plurianual e contemplados na Lei Orçamentária para 2022, serão desdobrados em metas quadrimestrais para avaliação permanente pelos responsáveis e em </a:t>
            </a:r>
            <a:r>
              <a:rPr lang="pt-BR" sz="2400" dirty="0">
                <a:solidFill>
                  <a:srgbClr val="0070C0"/>
                </a:solidFill>
              </a:rPr>
              <a:t>audiência pública na Comissão de Orçamento e Finanças da Câmara até o final dos meses de maio, setembro e fevereiro</a:t>
            </a:r>
            <a:r>
              <a:rPr lang="pt-BR" sz="2400" dirty="0">
                <a:solidFill>
                  <a:srgbClr val="002060"/>
                </a:solidFill>
              </a:rPr>
              <a:t>, </a:t>
            </a:r>
            <a:r>
              <a:rPr lang="pt-BR" sz="2400" dirty="0">
                <a:effectLst/>
                <a:ea typeface="Times New Roman" panose="02020603050405020304" pitchFamily="18" charset="0"/>
              </a:rPr>
              <a:t>de modo a acompanhar o cumprimento dos seus objetivos, corrigir desvios, avaliar gastos e cumprimento das metas físicas estabelecidas.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72B312-0D8E-0810-F73F-8E37F9D1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845301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263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45" y="4742560"/>
            <a:ext cx="1609347" cy="165963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stretch>
              <a:fillRect/>
            </a:stretch>
          </a:blipFill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9426867"/>
              </p:ext>
            </p:extLst>
          </p:nvPr>
        </p:nvGraphicFramePr>
        <p:xfrm>
          <a:off x="1941816" y="719666"/>
          <a:ext cx="821818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05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		</a:t>
            </a:r>
            <a:r>
              <a:rPr lang="pt-BR" sz="3200" dirty="0">
                <a:latin typeface="Arial Black" panose="020B0A04020102020204" pitchFamily="34" charset="0"/>
              </a:rPr>
              <a:t>Composição das Receitas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708473"/>
              </p:ext>
            </p:extLst>
          </p:nvPr>
        </p:nvGraphicFramePr>
        <p:xfrm>
          <a:off x="1630680" y="1707512"/>
          <a:ext cx="8098947" cy="4890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17.447.801,44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Tributária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1.259.193,88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Contribuições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154.521,03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Patrimonial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736.968,36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Serviços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395.949,06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17.583.032,87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Dedução do FUNDEB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- 2.752.909,33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71.054,57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Receita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7.680.109,77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Operações de Crédito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Alienação de Bens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460.700,00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Amortização de Empréstimos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166.661,24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30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Transferências de 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7.052.748,53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2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 DA RECEITA APÓS</a:t>
                      </a:r>
                      <a:r>
                        <a:rPr lang="pt-BR" sz="2000" b="1" u="none" strike="noStrike" baseline="0" dirty="0">
                          <a:effectLst/>
                        </a:rPr>
                        <a:t> DEDUÇÃO FUNDEB</a:t>
                      </a: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effectLst/>
                        </a:rPr>
                        <a:t>25.127.920,21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Despesas Por Categoria Econômica/Grupo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705073"/>
              </p:ext>
            </p:extLst>
          </p:nvPr>
        </p:nvGraphicFramePr>
        <p:xfrm>
          <a:off x="1263722" y="1397282"/>
          <a:ext cx="8763856" cy="458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78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Categoria Econômica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Grupo de Natureza da Despesa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Valor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78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Corrente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Pessoal e Encargos Sociais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R$ 6.179.938,87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35,74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Juros e Encargos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R$ 188.951,71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1,09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Outras Despesas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R$ 7.253.243,04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41,94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85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Investimentos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R$ 3.456.981,73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20,00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Inversões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R$ 13.333,34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0,07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7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Amortização da Dívida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u="none" strike="noStrike" dirty="0">
                          <a:effectLst/>
                        </a:rPr>
                        <a:t>R$ 200.783,80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1,16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7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Total da despesa Liquidada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u="none" strike="noStrike" dirty="0">
                          <a:effectLst/>
                        </a:rPr>
                        <a:t>R$ 17.293.232,49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100,00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90628"/>
              </p:ext>
            </p:extLst>
          </p:nvPr>
        </p:nvGraphicFramePr>
        <p:xfrm>
          <a:off x="450166" y="0"/>
          <a:ext cx="10569369" cy="647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48" y="5198361"/>
            <a:ext cx="1609347" cy="16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	Limite de Despesa com Pessoal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</p:spPr>
      </p:pic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208962247"/>
              </p:ext>
            </p:extLst>
          </p:nvPr>
        </p:nvGraphicFramePr>
        <p:xfrm>
          <a:off x="1508760" y="1340534"/>
          <a:ext cx="8058151" cy="55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82070"/>
              </p:ext>
            </p:extLst>
          </p:nvPr>
        </p:nvGraphicFramePr>
        <p:xfrm>
          <a:off x="7864936" y="2116475"/>
          <a:ext cx="3482938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RCL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23.827.422,85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Executivo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  9.129.979,73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Legislativo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R$         592.246,17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 R$     9.722.225,90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 Black" panose="020B0A04020102020204" pitchFamily="34" charset="0"/>
              </a:rPr>
              <a:t>Cálculo da Aplicação dos Recursos da Saúde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55" y="4733146"/>
            <a:ext cx="1609347" cy="1659639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791824"/>
              </p:ext>
            </p:extLst>
          </p:nvPr>
        </p:nvGraphicFramePr>
        <p:xfrm>
          <a:off x="1036320" y="1871099"/>
          <a:ext cx="9025890" cy="3860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none" strike="noStrike" dirty="0">
                          <a:effectLst/>
                        </a:rPr>
                        <a:t>Despesa até o Período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none" strike="noStrike" dirty="0">
                          <a:effectLst/>
                        </a:rPr>
                        <a:t>R$ 2.942.706.76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sng" strike="noStrike" dirty="0">
                          <a:solidFill>
                            <a:srgbClr val="FF0000"/>
                          </a:solidFill>
                          <a:effectLst/>
                        </a:rPr>
                        <a:t>Recursos Próprios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sng" strike="noStrike" dirty="0">
                          <a:solidFill>
                            <a:srgbClr val="FF0000"/>
                          </a:solidFill>
                          <a:effectLst/>
                        </a:rPr>
                        <a:t>R$ 2.229.497,74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35">
                <a:tc>
                  <a:txBody>
                    <a:bodyPr/>
                    <a:lstStyle/>
                    <a:p>
                      <a:pPr algn="l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Recursos Transferências da União/Estado/Consórcio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R$ 713.209,02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Receita de Impostos e Transferências de Impostos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R$ 14.757.960,52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4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Mínimo Constitucional a ser Aplicado (15%)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R$ 2.213.694,08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Valor Aplicado à MAIOR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u="none" strike="noStrike" dirty="0">
                          <a:effectLst/>
                        </a:rPr>
                        <a:t>R$ 15.803,66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3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Percentual Aplicado até o</a:t>
                      </a:r>
                      <a:r>
                        <a:rPr lang="pt-BR" sz="2000" b="1" u="sng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período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15,11%</a:t>
                      </a:r>
                      <a:endParaRPr lang="pt-BR" sz="20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pattFill prst="pct5">
                      <a:fgClr>
                        <a:schemeClr val="bg1">
                          <a:lumMod val="85000"/>
                        </a:schemeClr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1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5494</TotalTime>
  <Words>843</Words>
  <Application>Microsoft Office PowerPoint</Application>
  <PresentationFormat>Widescreen</PresentationFormat>
  <Paragraphs>210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AUDIÊNCIA PÚBLICA 2º Quadrimestre/2022</vt:lpstr>
      <vt:lpstr>LEI COMPLEMENTAR Nº 101, DE 04 DE MAIO DE 2000 Lei de Responsabilidade Fiscal</vt:lpstr>
      <vt:lpstr>LEI N.º 2.246  DE 26 DE OUTUBRO DE 2021  Dispõe sobre as diretrizes para a elaboração da Lei Orçamentária para o exercício de 2022 e dá outras providência</vt:lpstr>
      <vt:lpstr>Apresentação do PowerPoint</vt:lpstr>
      <vt:lpstr>  Composição das Receitas</vt:lpstr>
      <vt:lpstr>Despesas Por Categoria Econômica/Grupo </vt:lpstr>
      <vt:lpstr>Apresentação do PowerPoint</vt:lpstr>
      <vt:lpstr> Limite de Despesa com Pessoal</vt:lpstr>
      <vt:lpstr>Cálculo da Aplicação dos Recursos da Saúde</vt:lpstr>
      <vt:lpstr>Apresentação do PowerPoint</vt:lpstr>
      <vt:lpstr>  Dívidas de Longo Prazo </vt:lpstr>
      <vt:lpstr>PRECATÓRIOS </vt:lpstr>
      <vt:lpstr>   Restos a Pagar</vt:lpstr>
      <vt:lpstr> Caixa e Equivalentes de Caixa em 31/08/2022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Quadrimestre/2019</dc:title>
  <dc:creator>User</dc:creator>
  <cp:lastModifiedBy>Emerson</cp:lastModifiedBy>
  <cp:revision>197</cp:revision>
  <cp:lastPrinted>2021-09-27T20:07:48Z</cp:lastPrinted>
  <dcterms:created xsi:type="dcterms:W3CDTF">2021-02-19T12:57:31Z</dcterms:created>
  <dcterms:modified xsi:type="dcterms:W3CDTF">2022-09-12T18:24:16Z</dcterms:modified>
</cp:coreProperties>
</file>