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5" r:id="rId2"/>
    <p:sldMasterId id="2147483673" r:id="rId3"/>
    <p:sldMasterId id="2147483661" r:id="rId4"/>
  </p:sldMasterIdLst>
  <p:sldIdLst>
    <p:sldId id="256" r:id="rId5"/>
    <p:sldId id="304" r:id="rId6"/>
    <p:sldId id="305" r:id="rId7"/>
    <p:sldId id="257" r:id="rId8"/>
    <p:sldId id="259" r:id="rId9"/>
    <p:sldId id="284" r:id="rId10"/>
    <p:sldId id="261" r:id="rId11"/>
    <p:sldId id="283" r:id="rId12"/>
    <p:sldId id="280" r:id="rId13"/>
    <p:sldId id="281" r:id="rId14"/>
    <p:sldId id="301" r:id="rId15"/>
    <p:sldId id="300" r:id="rId16"/>
    <p:sldId id="263" r:id="rId17"/>
    <p:sldId id="265" r:id="rId18"/>
    <p:sldId id="266" r:id="rId19"/>
    <p:sldId id="287" r:id="rId20"/>
    <p:sldId id="289" r:id="rId21"/>
    <p:sldId id="286" r:id="rId22"/>
    <p:sldId id="288" r:id="rId23"/>
    <p:sldId id="295" r:id="rId24"/>
    <p:sldId id="297" r:id="rId25"/>
    <p:sldId id="278" r:id="rId26"/>
    <p:sldId id="302" r:id="rId27"/>
    <p:sldId id="299" r:id="rId2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66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48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36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28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34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56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11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8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72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45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7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524000" y="442773"/>
            <a:ext cx="7342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cap="all" dirty="0">
                <a:latin typeface="arial" panose="020B0604020202020204" pitchFamily="34" charset="0"/>
              </a:rPr>
              <a:t>MUNICÍPIO DE </a:t>
            </a:r>
            <a:r>
              <a:rPr lang="pt-BR" sz="3200" b="1" cap="none" dirty="0">
                <a:latin typeface="arial" panose="020B0604020202020204" pitchFamily="34" charset="0"/>
              </a:rPr>
              <a:t>PERITIBA</a:t>
            </a:r>
            <a:endParaRPr lang="pt-BR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78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19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81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1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284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9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94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60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35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651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24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938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682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428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161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058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633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71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19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7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30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4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29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96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30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97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4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03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21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68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27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13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46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13839" y="226852"/>
            <a:ext cx="9748520" cy="52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MUNICÍPIO DE PERITIBA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531-5328-46E5-ACC9-2EF6AC6E3999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F024-B416-4F75-8AB3-1126A5889A87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4" y="200976"/>
            <a:ext cx="1160145" cy="11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4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B9EF-3625-4C62-AFB9-E60077B70940}" type="datetimeFigureOut">
              <a:rPr lang="pt-BR" smtClean="0"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27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B9EF-3625-4C62-AFB9-E60077B709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CAC-BD86-461C-92AE-F6B3A81D7A2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11uGCqdVxV561KpT5Wh2Og" TargetMode="External"/><Relationship Id="rId2" Type="http://schemas.openxmlformats.org/officeDocument/2006/relationships/hyperlink" Target="https://www.facebook.com/camaraperitib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feitura@peritiba.sc.gov.b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2657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721994"/>
            <a:ext cx="9144000" cy="2433580"/>
          </a:xfrm>
        </p:spPr>
        <p:txBody>
          <a:bodyPr>
            <a:normAutofit/>
          </a:bodyPr>
          <a:lstStyle/>
          <a:p>
            <a:r>
              <a:rPr lang="pt-BR" sz="3200" b="1" dirty="0"/>
              <a:t>ALTERAÇÃO DO PPA 2022 - 2025</a:t>
            </a:r>
          </a:p>
          <a:p>
            <a:r>
              <a:rPr lang="pt-BR" sz="3200" b="1" dirty="0"/>
              <a:t>LEI DE DIRETRIZES ORÇAMENTÁRIAS – 2024</a:t>
            </a:r>
          </a:p>
          <a:p>
            <a:r>
              <a:rPr lang="pt-BR" sz="3200" b="1" dirty="0"/>
              <a:t>LEI ORÇAMENTÁRIA ANUAL – 2024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24000" y="456489"/>
            <a:ext cx="7342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cap="all" dirty="0">
                <a:latin typeface="arial" panose="020B0604020202020204" pitchFamily="34" charset="0"/>
              </a:rPr>
              <a:t>MUNICÍPIO DE </a:t>
            </a:r>
            <a:r>
              <a:rPr lang="pt-BR" sz="3200" b="1" dirty="0">
                <a:latin typeface="arial" panose="020B0604020202020204" pitchFamily="34" charset="0"/>
              </a:rPr>
              <a:t>PERITIBA</a:t>
            </a:r>
          </a:p>
        </p:txBody>
      </p:sp>
    </p:spTree>
    <p:extLst>
      <p:ext uri="{BB962C8B-B14F-4D97-AF65-F5344CB8AC3E}">
        <p14:creationId xmlns:p14="http://schemas.microsoft.com/office/powerpoint/2010/main" val="370390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7131" y="1268671"/>
            <a:ext cx="10162024" cy="5423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</a:rPr>
              <a:t>OBJETIVOS DO PPA PARA 4 ANOS</a:t>
            </a:r>
          </a:p>
          <a:p>
            <a:pPr marL="0" indent="0" algn="ctr">
              <a:buNone/>
            </a:pPr>
            <a:endParaRPr lang="pt-BR" sz="10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dirty="0"/>
              <a:t>• Organizar em programas as ações de que resultem oferta de bens ou serviços que atendam as demandas da sociedade; </a:t>
            </a:r>
          </a:p>
          <a:p>
            <a:pPr marL="0" indent="0" algn="just">
              <a:buNone/>
            </a:pPr>
            <a:r>
              <a:rPr lang="pt-BR" dirty="0"/>
              <a:t>• Definir metas e prioridades da administração Pública; </a:t>
            </a:r>
          </a:p>
          <a:p>
            <a:pPr marL="0" indent="0" algn="just">
              <a:buNone/>
            </a:pPr>
            <a:r>
              <a:rPr lang="pt-BR" dirty="0"/>
              <a:t>• Estabelecer a necessária relação entre os programas a serem executados e a orientação estratégica do governo;</a:t>
            </a:r>
          </a:p>
          <a:p>
            <a:pPr algn="just"/>
            <a:r>
              <a:rPr lang="pt-BR" dirty="0"/>
              <a:t>Nortear a alocação de recursos nos orçamentos anuais compatível com as metas e recursos do plano Plurianual; </a:t>
            </a:r>
          </a:p>
          <a:p>
            <a:pPr marL="0" indent="0" algn="just">
              <a:buNone/>
            </a:pPr>
            <a:r>
              <a:rPr lang="pt-BR" dirty="0"/>
              <a:t>• Dar transparência à aplicação de recursos e resultados obtidos; </a:t>
            </a:r>
          </a:p>
          <a:p>
            <a:pPr marL="0" indent="0" algn="just">
              <a:buNone/>
            </a:pPr>
            <a:r>
              <a:rPr lang="pt-BR" dirty="0"/>
              <a:t>• Integrar ações desenvolvidas pela União, Estados e Município.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9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571946"/>
            <a:ext cx="10515600" cy="4605017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</a:rPr>
              <a:t>PROCESSO DE ELABORAÇÃO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	O Plano para o quadriênio foi definido sob a orientação estratégica da administração, suas metas e prioridades, que estão distribuídas em </a:t>
            </a:r>
            <a:r>
              <a:rPr lang="pt-BR" b="1" dirty="0">
                <a:solidFill>
                  <a:srgbClr val="FF0000"/>
                </a:solidFill>
              </a:rPr>
              <a:t>18 programas </a:t>
            </a:r>
            <a:r>
              <a:rPr lang="pt-BR" dirty="0"/>
              <a:t>que buscam contemplar as demandas da sociedade, dentro da capacidade financeira e orçamentária do município.</a:t>
            </a:r>
          </a:p>
          <a:p>
            <a:pPr marL="0" indent="0"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13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01012"/>
              </p:ext>
            </p:extLst>
          </p:nvPr>
        </p:nvGraphicFramePr>
        <p:xfrm>
          <a:off x="2671282" y="1140432"/>
          <a:ext cx="6390526" cy="5558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8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PROGRAMAS PPA 2022-2025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Encargos Especiais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Gestão Legislativa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Gestão Administrativa Superior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Gestão da Administração e Planejamento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Desenvolvimento da Educação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Fortalecimento da Cultura e Apoio às Artes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Fortalecimento do Desporto Amador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Saúde para Todos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Ampliando a Infraestrutura Viária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Serviços de Segurança Pública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Revitalizando o Urbanismo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Programa de Habitação em Peritiba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Fortalecimento da Agricultura Familiar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Incentivos ao Desenvolvimento Econômico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Assistência Social Comunitária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Melhoria do Meio Ambiente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Serviços de Utilidade Pública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9999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Reserva de Contingência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55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1396" y="2934393"/>
            <a:ext cx="1002903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3600" b="1" dirty="0">
                <a:solidFill>
                  <a:srgbClr val="0070C0"/>
                </a:solidFill>
              </a:rPr>
              <a:t>ELABORAÇÃO E DISCUSSÃO DA LEI DE DIRETRIZES ORÇAMENTÁRIAS  LDO - 2024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5183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8516" y="1729047"/>
            <a:ext cx="101948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ESTRUTURA DO PROJETO DE LEI – LDO 2024</a:t>
            </a:r>
          </a:p>
          <a:p>
            <a:endParaRPr lang="pt-BR" b="1" dirty="0"/>
          </a:p>
          <a:p>
            <a:r>
              <a:rPr lang="x-none" sz="2400" dirty="0"/>
              <a:t>I </a:t>
            </a:r>
            <a:r>
              <a:rPr lang="pt-BR" sz="2400" dirty="0"/>
              <a:t>-</a:t>
            </a:r>
            <a:r>
              <a:rPr lang="x-none" sz="2400" dirty="0"/>
              <a:t> DAS </a:t>
            </a:r>
            <a:r>
              <a:rPr lang="x-none" sz="2400" b="1" dirty="0"/>
              <a:t>PRIORIDADES E METAS DA ADMINISTRAÇÃO </a:t>
            </a:r>
            <a:r>
              <a:rPr lang="x-none" sz="2400" dirty="0"/>
              <a:t>PÚBLICA MUNICIPAL</a:t>
            </a:r>
            <a:endParaRPr lang="pt-BR" sz="2400" dirty="0"/>
          </a:p>
          <a:p>
            <a:r>
              <a:rPr lang="pt-BR" sz="2400" dirty="0"/>
              <a:t>II - DAS </a:t>
            </a:r>
            <a:r>
              <a:rPr lang="pt-BR" sz="2400" b="1" dirty="0"/>
              <a:t>PRIORIDADES E METAS </a:t>
            </a:r>
            <a:r>
              <a:rPr lang="pt-BR" sz="2400" dirty="0"/>
              <a:t>DA ADMINISTRAÇÃO </a:t>
            </a:r>
            <a:r>
              <a:rPr lang="pt-BR" sz="2400" b="1" dirty="0"/>
              <a:t>PARA 2024</a:t>
            </a:r>
          </a:p>
          <a:p>
            <a:r>
              <a:rPr lang="x-none" sz="2400" dirty="0"/>
              <a:t>I</a:t>
            </a:r>
            <a:r>
              <a:rPr lang="pt-BR" sz="2400" dirty="0"/>
              <a:t>II - D</a:t>
            </a:r>
            <a:r>
              <a:rPr lang="x-none" sz="2400" dirty="0"/>
              <a:t>A </a:t>
            </a:r>
            <a:r>
              <a:rPr lang="x-none" sz="2400" b="1" dirty="0"/>
              <a:t>ESTRUTURA E ORGANIZAÇÃO DOS ORÇAMENTOS</a:t>
            </a:r>
            <a:endParaRPr lang="pt-BR" sz="2400" b="1" dirty="0"/>
          </a:p>
          <a:p>
            <a:r>
              <a:rPr lang="pt-BR" sz="2400" dirty="0"/>
              <a:t>I</a:t>
            </a:r>
            <a:r>
              <a:rPr lang="x-none" sz="2400" dirty="0"/>
              <a:t>V – DAS DIRETRIZES PARA A </a:t>
            </a:r>
            <a:r>
              <a:rPr lang="x-none" sz="2400" b="1" dirty="0"/>
              <a:t>ELABORAÇÃO E EXECUÇÃO DO ORÇAMENTO </a:t>
            </a:r>
            <a:r>
              <a:rPr lang="x-none" sz="2400" dirty="0"/>
              <a:t>DO MUNICÍPIO</a:t>
            </a:r>
            <a:endParaRPr lang="pt-BR" sz="2400" dirty="0"/>
          </a:p>
          <a:p>
            <a:r>
              <a:rPr lang="x-none" sz="2400" dirty="0"/>
              <a:t>V </a:t>
            </a:r>
            <a:r>
              <a:rPr lang="pt-BR" sz="2400" dirty="0"/>
              <a:t>-</a:t>
            </a:r>
            <a:r>
              <a:rPr lang="x-none" sz="2400" dirty="0"/>
              <a:t> DAS DISPOSIÇÕES SOBRE A </a:t>
            </a:r>
            <a:r>
              <a:rPr lang="x-none" sz="2400" b="1" dirty="0"/>
              <a:t>DÍVIDA PÚBLICA MUNICIPAL</a:t>
            </a:r>
            <a:endParaRPr lang="pt-BR" sz="2400" b="1" dirty="0"/>
          </a:p>
          <a:p>
            <a:r>
              <a:rPr lang="pt-BR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 – DAS DISPOSIÇÕES SOBRE </a:t>
            </a:r>
            <a:r>
              <a:rPr lang="pt-BR" sz="2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DESPESAS COM PESSOAL </a:t>
            </a:r>
            <a:r>
              <a:rPr lang="pt-BR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 SEUS ENCARGOS E DAS POLÍTICAS DE RECURSOS HUMANOS DA ADMINISTRAÇÃO MUNICIPAL</a:t>
            </a:r>
            <a:endParaRPr lang="pt-BR" sz="2400" dirty="0">
              <a:effectLst/>
              <a:ea typeface="Times New Roman" panose="02020603050405020304" pitchFamily="18" charset="0"/>
            </a:endParaRPr>
          </a:p>
          <a:p>
            <a:r>
              <a:rPr lang="x-none" sz="2400" dirty="0"/>
              <a:t>VII </a:t>
            </a:r>
            <a:r>
              <a:rPr lang="pt-BR" sz="2400" dirty="0"/>
              <a:t>-</a:t>
            </a:r>
            <a:r>
              <a:rPr lang="x-none" sz="2400" dirty="0"/>
              <a:t> DAS DISPOSIÇÕES SOBRE </a:t>
            </a:r>
            <a:r>
              <a:rPr lang="x-none" sz="2400" b="1" dirty="0"/>
              <a:t>ALTERAÇÃO DA LEGISLAÇÃO TRIBUTÁRIA</a:t>
            </a:r>
            <a:endParaRPr lang="pt-BR" sz="2400" b="1" dirty="0"/>
          </a:p>
          <a:p>
            <a:r>
              <a:rPr lang="pt-BR" sz="2400" dirty="0"/>
              <a:t>VIII</a:t>
            </a:r>
            <a:r>
              <a:rPr lang="x-none" sz="2400" dirty="0"/>
              <a:t> </a:t>
            </a:r>
            <a:r>
              <a:rPr lang="pt-BR" sz="2400" dirty="0"/>
              <a:t>-</a:t>
            </a:r>
            <a:r>
              <a:rPr lang="x-none" sz="2400" dirty="0"/>
              <a:t> DAS DISPOSIÇÕES GERAIS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12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8516" y="1729047"/>
            <a:ext cx="109229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ANEXOS DA LDO 2024</a:t>
            </a:r>
          </a:p>
          <a:p>
            <a:endParaRPr lang="pt-BR" b="1" dirty="0"/>
          </a:p>
          <a:p>
            <a:pPr algn="just"/>
            <a:endParaRPr lang="pt-BR" sz="2400" b="1" dirty="0"/>
          </a:p>
          <a:p>
            <a:pPr marL="285750" indent="-285750" algn="just">
              <a:buFontTx/>
              <a:buChar char="-"/>
            </a:pPr>
            <a:r>
              <a:rPr lang="pt-BR" sz="2400" b="1" dirty="0"/>
              <a:t>Anexo de Metas e Prioridades: </a:t>
            </a:r>
            <a:r>
              <a:rPr lang="pt-BR" sz="2400" dirty="0"/>
              <a:t>Compreende a definição das metas e prioridades para o exercício subsequente, elo de ligação com o PPA; </a:t>
            </a:r>
          </a:p>
          <a:p>
            <a:pPr marL="285750" indent="-285750" algn="just">
              <a:buFontTx/>
              <a:buChar char="-"/>
            </a:pPr>
            <a:r>
              <a:rPr lang="pt-BR" sz="2400" b="1" dirty="0"/>
              <a:t>Anexo de Metas Fiscais: </a:t>
            </a:r>
            <a:r>
              <a:rPr lang="pt-BR" sz="2400" dirty="0"/>
              <a:t>As metas fiscais anuais, em valores correntes e constantes, relativas a receitas, despesas, resultados primário e nominal, e do montante da dívida pública, para o exercício a que se referirem e para os dois seguintes, sendo, na prática, metas trienais.</a:t>
            </a:r>
          </a:p>
          <a:p>
            <a:pPr marL="285750" indent="-285750" algn="just">
              <a:buFontTx/>
              <a:buChar char="-"/>
            </a:pPr>
            <a:r>
              <a:rPr lang="pt-BR" sz="2400" b="1" dirty="0"/>
              <a:t>Anexo de Riscos Fiscais: </a:t>
            </a:r>
            <a:r>
              <a:rPr lang="pt-BR" sz="2400" dirty="0"/>
              <a:t>Avaliação de passivos contingentes e de outros riscos fiscais capazes de afetar as contas públicas, informando as providências a serem tomadas, caso se concretizem; </a:t>
            </a:r>
          </a:p>
          <a:p>
            <a:pPr marL="285750" indent="-285750" algn="just">
              <a:buFontTx/>
              <a:buChar char="-"/>
            </a:pPr>
            <a:endParaRPr lang="pt-BR" sz="2400" b="1" dirty="0"/>
          </a:p>
          <a:p>
            <a:pPr marL="285750" indent="-285750" algn="just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9869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9762" y="3096763"/>
            <a:ext cx="10029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ELABORAÇÃO E DISCUSSÃO DA LEI ORÇAMENTÁRIA ANUAL - 2024</a:t>
            </a:r>
            <a:endParaRPr lang="pt-BR" sz="3600" dirty="0">
              <a:solidFill>
                <a:srgbClr val="0070C0"/>
              </a:solidFill>
            </a:endParaRPr>
          </a:p>
          <a:p>
            <a:endParaRPr lang="pt-B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2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2811" y="1219641"/>
            <a:ext cx="1092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METODOLOGIA PARA PREVISÃO DAS RECEITAS</a:t>
            </a:r>
          </a:p>
          <a:p>
            <a:endParaRPr lang="pt-BR" b="1" dirty="0"/>
          </a:p>
          <a:p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042588" y="2024904"/>
            <a:ext cx="98276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A metodologia utilizada para a </a:t>
            </a:r>
            <a:r>
              <a:rPr lang="pt-BR" sz="2500" b="1" dirty="0">
                <a:solidFill>
                  <a:srgbClr val="FF0000"/>
                </a:solidFill>
              </a:rPr>
              <a:t>previsão e revisão </a:t>
            </a:r>
            <a:r>
              <a:rPr lang="pt-BR" sz="2500" dirty="0"/>
              <a:t>das receitas para o quadriênio 2022 – 2025 foi baseada no modelo de média móvel ajustada, que utilizou a média de arrecadação até o mês de agosto de 2023, levando em conta o comportamento das diferentes fontes de recursos, corrigido por parâmetros de preço, legislação e receitas tributárias.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Mesmo utilizando-se a média ajustada da arrecadação, podem ocorrem  variações sobre a efetiva arrecadação, fato que ocorre por diversos fatores, uma vez que grande parte da nossa arrecadação vem de transferências constitucionais, as quais sofrem oscilações de acordo com a movimentação da economia do Estado e União, atingindo o atual exercício e os seguintes.</a:t>
            </a:r>
          </a:p>
        </p:txBody>
      </p:sp>
    </p:spTree>
    <p:extLst>
      <p:ext uri="{BB962C8B-B14F-4D97-AF65-F5344CB8AC3E}">
        <p14:creationId xmlns:p14="http://schemas.microsoft.com/office/powerpoint/2010/main" val="180586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8269" y="1305099"/>
            <a:ext cx="1092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RECEITAS</a:t>
            </a:r>
          </a:p>
          <a:p>
            <a:endParaRPr lang="pt-BR" b="1" dirty="0"/>
          </a:p>
          <a:p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97119"/>
              </p:ext>
            </p:extLst>
          </p:nvPr>
        </p:nvGraphicFramePr>
        <p:xfrm>
          <a:off x="986318" y="1839070"/>
          <a:ext cx="10294706" cy="4742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Rubrica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Receita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2022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2023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2024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2025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Receitas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20.014.400,00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23.099.000,00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26.296.700,00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27.589.035,00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7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1.1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Impostos, Taxas e Contribuições de Melhoria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1.385.900,00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1.585.995,00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1.893.042,25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2.000.088,34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1.2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220.000,00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260.000,00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273.000,00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286.650,00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1.3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Receita Patrimonial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87.700,00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323.155,00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364.978,25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358.122,15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1.6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Receita de Serviços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618.000,00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529.000,00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673.100,00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682.150,00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1.7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17.638.800,00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20.323.650,00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22.997.535,00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24.142.248,76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1.9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64.000,00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77.200,00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95.044,50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119.775,75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321">
                <a:tc>
                  <a:txBody>
                    <a:bodyPr/>
                    <a:lstStyle/>
                    <a:p>
                      <a:pPr algn="l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3738594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Receitas de Capital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dirty="0">
                          <a:effectLst/>
                        </a:rPr>
                        <a:t>790.000,00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dirty="0">
                          <a:effectLst/>
                        </a:rPr>
                        <a:t>301.000,00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dirty="0">
                          <a:effectLst/>
                        </a:rPr>
                        <a:t>203.300,00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dirty="0">
                          <a:effectLst/>
                        </a:rPr>
                        <a:t>210.965,00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2.3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Amortização de Empréstimos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375.000,00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171.000,00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193.300,00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200.965,00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2.4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Transferências de 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415.000,00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30.000,00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10.000,00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20.804.400,00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23.400.000,00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26.500.000,00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27.800.000,00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58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8269" y="1305099"/>
            <a:ext cx="1092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METODOLOGIA PARA FIXAÇÃO DAS DESPESAS</a:t>
            </a:r>
          </a:p>
          <a:p>
            <a:endParaRPr lang="pt-BR" b="1" dirty="0"/>
          </a:p>
          <a:p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974221" y="2690336"/>
            <a:ext cx="98276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/>
              <a:t>Após a fixação da receita, define-se em ordem prioritária as despesas com educação, saúde, assistência social, pessoal e encargos, manutenção, obras em andamento e novos investimentos; observada a execução dos exercícios anteriores, e das novas demandas para os exercícios futuros.</a:t>
            </a:r>
          </a:p>
        </p:txBody>
      </p:sp>
    </p:spTree>
    <p:extLst>
      <p:ext uri="{BB962C8B-B14F-4D97-AF65-F5344CB8AC3E}">
        <p14:creationId xmlns:p14="http://schemas.microsoft.com/office/powerpoint/2010/main" val="289247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A400735-FDB0-94ED-60E3-E11207BC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4900613"/>
          </a:xfrm>
        </p:spPr>
        <p:txBody>
          <a:bodyPr>
            <a:normAutofit fontScale="47500" lnSpcReduction="20000"/>
          </a:bodyPr>
          <a:lstStyle/>
          <a:p>
            <a:pPr marL="0" indent="0" algn="ctr" fontAlgn="base">
              <a:buNone/>
            </a:pPr>
            <a:r>
              <a:rPr lang="pt-BR" b="1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EDITAL DE CONVOCAÇÃO DE AUDIÊNCIA PÚBLICA ELETRÔNICA PARA ELABORAÇÃO E DISCUSSÃO</a:t>
            </a:r>
          </a:p>
          <a:p>
            <a:pPr marL="0" indent="0" algn="ctr" fontAlgn="base">
              <a:buNone/>
            </a:pPr>
            <a:r>
              <a:rPr lang="pt-BR" b="1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DO PPA 2022/2025, LDO 2024 E LOA 2024.</a:t>
            </a:r>
          </a:p>
          <a:p>
            <a:pPr marL="0" indent="0" algn="just" fontAlgn="base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inherit"/>
              </a:rPr>
              <a:t>PAULO JOSÉ DEITOS</a:t>
            </a: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, Prefeito Municipal de Peritiba, Estado de Santa Catarina, no uso de suas atribuições legais, faz saber a quem interessar, que será realizada a Audiência Pública, como forma de assegurar o cumprimento das disposições contidas na LC n.º 101/00- LRF, bem como garantir a transparência e participação popular ao processo de elaboração e discussão do PPA, LDO E LOA.</a:t>
            </a: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As audiências públicas são elementos essenciais da democracia, tendo como finalidade de qualificar a gestão pública, consolidando-se como instrumento de participação dos cidadãos, possibilitando que a sociedade opine a acerca de investimentos, programas e ações a serem executadas no exercício de 2024 para a LDO e LOA e nos exercícios de 2022 a 2025 para o PPA.</a:t>
            </a: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Local: a participação do público será on-line, com transmissão pela página oficial do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inherit"/>
              </a:rPr>
              <a:t>facebook</a:t>
            </a: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: </a:t>
            </a:r>
            <a:r>
              <a:rPr lang="pt-BR" b="0" i="0" u="none" strike="noStrike" dirty="0">
                <a:solidFill>
                  <a:srgbClr val="DD3333"/>
                </a:solidFill>
                <a:effectLst/>
                <a:latin typeface="inherit"/>
                <a:hlinkClick r:id="rId2"/>
              </a:rPr>
              <a:t>https://www.facebook.com/camaraperitiba/</a:t>
            </a: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 da Câmara de Vereadores de Peritiba-SC e da página do Youtube da Câmara Municipal de Vereadores de Peritiba: </a:t>
            </a:r>
            <a:r>
              <a:rPr lang="pt-BR" b="0" i="0" u="none" strike="noStrike" dirty="0">
                <a:solidFill>
                  <a:srgbClr val="DD3333"/>
                </a:solidFill>
                <a:effectLst/>
                <a:latin typeface="inherit"/>
                <a:hlinkClick r:id="rId3"/>
              </a:rPr>
              <a:t>https://www.youtube.com/channel/UC11uGCqdVxV561KpT5Wh2Og</a:t>
            </a: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Local: na Sala de Sessões da Câmara Municipal, sito à Rua Frei Bonifácio, nesta cidade.</a:t>
            </a: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Data: 11 de setembro de 2023</a:t>
            </a: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Horário: 19h20</a:t>
            </a: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Estará disponível para que o cidadão possa contribuir para a elaboração do Projeto de Lei, enviando sugestões, críticas e elogios de forma transparente e eficaz o e-mail: </a:t>
            </a:r>
            <a:r>
              <a:rPr lang="pt-BR" b="0" i="0" u="none" strike="noStrike" dirty="0">
                <a:solidFill>
                  <a:srgbClr val="DD3333"/>
                </a:solidFill>
                <a:effectLst/>
                <a:latin typeface="inherit"/>
                <a:hlinkClick r:id="rId4"/>
              </a:rPr>
              <a:t>prefeitura@peritiba.sc.gov.br</a:t>
            </a: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Ainda poderão ser sanadas eventuais dúvidas através do telefone (49) 3453-1122, até a data da audiência.</a:t>
            </a: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Ficam convidadas todas as autoridades deste município, bem como todos os munícipes.</a:t>
            </a: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A audiência, realizada na forma de exposições e manifestações verbais e escritas.</a:t>
            </a:r>
          </a:p>
          <a:p>
            <a:pPr marL="0" indent="0" algn="just" fontAlgn="base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Peritiba/SC em 30 de agosto de 2023</a:t>
            </a:r>
          </a:p>
          <a:p>
            <a:pPr marL="0" indent="0" algn="ctr" fontAlgn="base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inherit"/>
              </a:rPr>
              <a:t>PAULO JOSÉ DEITOS</a:t>
            </a: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ctr" fontAlgn="base">
              <a:lnSpc>
                <a:spcPct val="20000"/>
              </a:lnSpc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Prefeito Municipal</a:t>
            </a:r>
          </a:p>
        </p:txBody>
      </p:sp>
    </p:spTree>
    <p:extLst>
      <p:ext uri="{BB962C8B-B14F-4D97-AF65-F5344CB8AC3E}">
        <p14:creationId xmlns:p14="http://schemas.microsoft.com/office/powerpoint/2010/main" val="424238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37742"/>
              </p:ext>
            </p:extLst>
          </p:nvPr>
        </p:nvGraphicFramePr>
        <p:xfrm>
          <a:off x="1058239" y="1715023"/>
          <a:ext cx="10212511" cy="4839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7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Unidades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2022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2023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2001 - Gabinete do Prefeito e Vice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965.000,00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956.200,00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1.077.435,00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1.124.650,00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2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3001 - Secretaria Mun. de Administração e Finanças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3.073.450,00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3.312.102,00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4.626.371,40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4.895.426,32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3003 - Serviços de Utilidade Pública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85.500,00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77.750,00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115.737,00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118.003,50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4001 - Departamento de Agricultura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2.250.000,00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2.583.500,00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2.782.000,00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2.918.650,00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4002 - Fundo Municipal do Meio Ambiente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173.000,00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44.500,00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31.000,00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32.500,00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5010 - Departamento de Educação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4.638.922,00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4.895.750,00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5.600.848,00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5.893.657,64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5012 - Departamento de Esporte e Lazer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210.000,00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241.250,00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320.000,00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333.825,00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5013 - Departamento de Turismo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160.000,00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55.000,00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55.000,00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7001 - Departamento Municipal de Transportes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1.472.550,00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1.920.798,00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2.085.160,85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2.197.820,40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2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7002 - Departamento de Serviços Urbanos e Obras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1.021.000,00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1.286.050,00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1.388.000,00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1.439.150,00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58240" y="1191802"/>
            <a:ext cx="1021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DESPESAS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5505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922131"/>
              </p:ext>
            </p:extLst>
          </p:nvPr>
        </p:nvGraphicFramePr>
        <p:xfrm>
          <a:off x="955498" y="1715024"/>
          <a:ext cx="10315253" cy="5017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7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Unidades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2022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2023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7004 - FUNDEC - Fundo Municipal da Defesa Civil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33.000,00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16.500,00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18.000,00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19.500,00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9001 - Fundo Mun. da Infância e Adolescência  - FIA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11.000,00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14.250,00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15.607,50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16.977,88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10001 - Fundo Municipal de Assistência Social - FMAS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568.818,00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707.255,00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777.960,25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817.208,26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12001 - Fundo Rotativo Habitacional - FUROHABI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235.000,00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130.450,00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196.300,00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203.965,00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13001 - Fundo Mun. da Ind. e Comércio - FUMDICOM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595.000,00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600.500,00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101.000,00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107.000,00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14001 - FUNDO MUNICIPAL DO IDOSO DE PERITIBA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33.000,00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36.150,00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13.300,00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14.400,00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15001 - FUNDO MUNICIPAL DA CULTURA DE PERITIBA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425.000,00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535.350,00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570.512,50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596.788,12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11001 - Fundo Municipal de Saúde - FMS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3.871.160,00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4.786.645,00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5.405.767,50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5.675.477,88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effectLst/>
                        </a:rPr>
                        <a:t>1001 - CÂMARA MUNICIPAL DE VEREADORES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effectLst/>
                        </a:rPr>
                        <a:t>983.000,00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effectLst/>
                        </a:rPr>
                        <a:t>1.200.000,00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effectLst/>
                        </a:rPr>
                        <a:t>1.320.000,00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effectLst/>
                        </a:rPr>
                        <a:t>1.345.000,00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GERAL R$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20.804.400,00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23.400.000,00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26.500.000,00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27.800.000,00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58240" y="1191802"/>
            <a:ext cx="1021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DESPESAS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861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6828" y="1396928"/>
            <a:ext cx="1005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ECONOMIA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6829" y="2533476"/>
            <a:ext cx="10235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+mj-lt"/>
                <a:ea typeface="Times New Roman" panose="02020603050405020304" pitchFamily="18" charset="0"/>
              </a:rPr>
              <a:t>As </a:t>
            </a:r>
            <a:r>
              <a:rPr lang="pt-BR" sz="2800" dirty="0">
                <a:latin typeface="+mj-lt"/>
                <a:ea typeface="Times New Roman" panose="02020603050405020304" pitchFamily="18" charset="0"/>
              </a:rPr>
              <a:t>variações econômicas constatadas nos últimos anos, inclusive ainda pelo período pandêmico, que afetou todas esferas de governo, bem como, as novas normativas dos governos Federal e Estadual, requer a adequação das peças orçamentárias da Administração Municipal, assim, procede-se os</a:t>
            </a:r>
            <a:r>
              <a:rPr lang="pt-BR" sz="2800" dirty="0">
                <a:effectLst/>
                <a:latin typeface="+mj-lt"/>
                <a:ea typeface="Times New Roman" panose="02020603050405020304" pitchFamily="18" charset="0"/>
              </a:rPr>
              <a:t> ajustes nos valores estimativos da receita e fixação da despesa para os próximos exercícios, redefinindo metas e ações de acordo com as diretrizes do Município, baseando-se na situação até o mês de agosto do corrente ano.</a:t>
            </a:r>
          </a:p>
          <a:p>
            <a:endParaRPr lang="pt-B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endParaRPr lang="pt-BR" sz="2200" dirty="0">
              <a:solidFill>
                <a:srgbClr val="FF0000"/>
              </a:solidFill>
            </a:endParaRP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9203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9743505-A4B0-F8B1-5BA2-D66C3328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0070C0"/>
                </a:solidFill>
              </a:rPr>
              <a:t>ALTERAÇÕES</a:t>
            </a:r>
          </a:p>
          <a:p>
            <a:pPr marL="0" indent="0">
              <a:buNone/>
            </a:pPr>
            <a:endParaRPr lang="pt-BR" sz="28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800" dirty="0">
                <a:effectLst/>
                <a:latin typeface="+mj-lt"/>
                <a:ea typeface="Times New Roman" panose="02020603050405020304" pitchFamily="18" charset="0"/>
              </a:rPr>
              <a:t>Qualquer inclusão e/ou alteração de ações contempladas no PPA, deverá ser demonstrada em planilhas específicas, </a:t>
            </a:r>
            <a:r>
              <a:rPr lang="pt-BR" dirty="0">
                <a:latin typeface="+mj-lt"/>
                <a:ea typeface="Times New Roman" panose="02020603050405020304" pitchFamily="18" charset="0"/>
              </a:rPr>
              <a:t>detalhando sua</a:t>
            </a:r>
            <a:r>
              <a:rPr lang="pt-BR" sz="2800" dirty="0">
                <a:effectLst/>
                <a:latin typeface="+mj-lt"/>
                <a:ea typeface="Times New Roman" panose="02020603050405020304" pitchFamily="18" charset="0"/>
              </a:rPr>
              <a:t>s evoluções e desdobramentos por força das disposições da Lei Federal nº 4.320, de 17 de março de 1964, da Lei Complementar nº 101, de 04 de maio de 2000, e demais normas e legislação pertinente.</a:t>
            </a:r>
            <a:endParaRPr lang="pt-BR" sz="28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7029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8780" y="2606040"/>
            <a:ext cx="9852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prstClr val="black"/>
                </a:solidFill>
                <a:latin typeface="Arial Black" panose="020B0A04020102020204" pitchFamily="34" charset="0"/>
              </a:rPr>
              <a:t>Muito Obrigada!</a:t>
            </a:r>
          </a:p>
        </p:txBody>
      </p:sp>
    </p:spTree>
    <p:extLst>
      <p:ext uri="{BB962C8B-B14F-4D97-AF65-F5344CB8AC3E}">
        <p14:creationId xmlns:p14="http://schemas.microsoft.com/office/powerpoint/2010/main" val="160555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8">
            <a:extLst>
              <a:ext uri="{FF2B5EF4-FFF2-40B4-BE49-F238E27FC236}">
                <a16:creationId xmlns:a16="http://schemas.microsoft.com/office/drawing/2014/main" id="{82087571-EC65-09BC-B23F-91EA4DB526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9DE14ABE-A86A-7ED9-FD05-D462025C9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2">
            <a:extLst>
              <a:ext uri="{FF2B5EF4-FFF2-40B4-BE49-F238E27FC236}">
                <a16:creationId xmlns:a16="http://schemas.microsoft.com/office/drawing/2014/main" id="{580676C8-3E30-B0F7-6DA8-E620590119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560759B-146D-FC46-8BD1-5B18C724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68" y="1571384"/>
            <a:ext cx="8916863" cy="46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7131" y="1268671"/>
            <a:ext cx="11464636" cy="5423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</a:rPr>
              <a:t>FUNDAMENTOS LEGAIS</a:t>
            </a:r>
          </a:p>
          <a:p>
            <a:pPr marL="0" indent="0" algn="ctr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/>
              <a:t>CONSTITUIÇÃO FEDERAL – ART. 165;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/>
              <a:t>Art. 165. Leis de iniciativa do Poder Executivo estabelecerão: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/>
              <a:t>I - o plano plurianual;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/>
              <a:t>II - as diretrizes orçamentárias;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/>
              <a:t>III - os orçamentos anuais.</a:t>
            </a:r>
          </a:p>
          <a:p>
            <a:pPr marL="0" indent="0">
              <a:buNone/>
            </a:pPr>
            <a:r>
              <a:rPr lang="pt-BR" dirty="0"/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403735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7130" y="1268671"/>
            <a:ext cx="10204753" cy="5423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</a:rPr>
              <a:t>             FUNDAMENTOS LEGAIS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LEI ORGÂNICA DO MUNICÍPIO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Art. 8ª Ao Município compete prover a tudo quanto diga respeito ao seu peculiar interesse e ao bem-estar da população, cabendo-lhe, entre outras, as seguintes atribuições:</a:t>
            </a:r>
          </a:p>
          <a:p>
            <a:pPr marL="0" indent="0" algn="just">
              <a:buNone/>
            </a:pPr>
            <a:r>
              <a:rPr lang="pt-BR" dirty="0"/>
              <a:t>I - elaborar o plano plurianual, a lei de diretrizes orçamentárias e orçamento anual, prevendo a receita e fixando a despesa, com base em planejamento adequado;</a:t>
            </a:r>
          </a:p>
          <a:p>
            <a:pPr marL="0" indent="0" algn="just">
              <a:buNone/>
            </a:pPr>
            <a:r>
              <a:rPr lang="pt-BR" sz="300" dirty="0"/>
              <a:t>  </a:t>
            </a:r>
            <a:r>
              <a:rPr lang="pt-BR" dirty="0"/>
              <a:t>              </a:t>
            </a:r>
            <a:br>
              <a:rPr lang="pt-BR" dirty="0"/>
            </a:br>
            <a:r>
              <a:rPr lang="pt-BR" dirty="0"/>
              <a:t>[...]</a:t>
            </a:r>
            <a:endParaRPr lang="pt-BR" b="1" dirty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1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7130" y="1225942"/>
            <a:ext cx="10221845" cy="5423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600" b="1" dirty="0">
                <a:solidFill>
                  <a:srgbClr val="0070C0"/>
                </a:solidFill>
              </a:rPr>
              <a:t>TRANSPARÊNCIA DO PLANEJAMENTO</a:t>
            </a:r>
          </a:p>
          <a:p>
            <a:pPr marL="0" indent="0" algn="ctr">
              <a:buNone/>
            </a:pPr>
            <a:r>
              <a:rPr lang="pt-BR" sz="2600" b="1" dirty="0"/>
              <a:t>Lei de Responsabilidade Fiscal - LRF</a:t>
            </a:r>
          </a:p>
          <a:p>
            <a:pPr marL="0" indent="0" algn="just">
              <a:buNone/>
            </a:pPr>
            <a:r>
              <a:rPr lang="pt-BR" sz="2600" dirty="0"/>
              <a:t>Art. 48.</a:t>
            </a:r>
            <a:r>
              <a:rPr lang="pt-BR" sz="2600" b="1" dirty="0"/>
              <a:t> </a:t>
            </a:r>
            <a:r>
              <a:rPr lang="pt-BR" sz="2600" u="sng" dirty="0"/>
              <a:t>São instrumentos de transparência da gestão fiscal</a:t>
            </a:r>
            <a:r>
              <a:rPr lang="pt-BR" sz="2600" dirty="0"/>
              <a:t>, aos quais será dada ampla divulgação, inclusive em meios eletrônicos de acesso público: </a:t>
            </a:r>
            <a:r>
              <a:rPr lang="pt-BR" sz="2600" u="sng" dirty="0"/>
              <a:t>os planos, orçamentos e leis de diretrizes orçamentárias</a:t>
            </a:r>
            <a:r>
              <a:rPr lang="pt-BR" sz="2600" dirty="0"/>
              <a:t>; as prestações de contas e o respectivo parecer prévio; o Relatório Resumido da Execução Orçamentária e o Relatório de Gestão Fiscal; e as versões simplificadas desses documentos.</a:t>
            </a:r>
          </a:p>
          <a:p>
            <a:pPr marL="0" indent="0" algn="just">
              <a:buNone/>
            </a:pPr>
            <a:endParaRPr lang="pt-BR" sz="1000" dirty="0"/>
          </a:p>
          <a:p>
            <a:pPr marL="0" indent="0" algn="just">
              <a:buNone/>
            </a:pPr>
            <a:r>
              <a:rPr lang="pt-BR" sz="2600" u="sng" dirty="0"/>
              <a:t>§ 1</a:t>
            </a:r>
            <a:r>
              <a:rPr lang="pt-BR" sz="2600" u="sng" baseline="30000" dirty="0"/>
              <a:t>o</a:t>
            </a:r>
            <a:r>
              <a:rPr lang="pt-BR" sz="2600" u="sng" dirty="0"/>
              <a:t>   A transparência será assegurada também mediante: I – incentivo à participação popular e realização de audiências públicas, durante os processos de elaboração e discussão dos planos, lei de diretrizes orçamentárias e orçamentos</a:t>
            </a:r>
            <a:r>
              <a:rPr lang="pt-BR" sz="2600" dirty="0"/>
              <a:t>;            </a:t>
            </a:r>
          </a:p>
          <a:p>
            <a:pPr marL="0" indent="0" algn="just">
              <a:buNone/>
            </a:pPr>
            <a:r>
              <a:rPr lang="pt-BR" sz="2600" dirty="0"/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370123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67841" y="2416323"/>
            <a:ext cx="6628602" cy="7553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dirty="0"/>
          </a:p>
          <a:p>
            <a:pPr algn="ctr"/>
            <a:r>
              <a:rPr lang="pt-BR" sz="2400" dirty="0"/>
              <a:t>PLANO PLURIANUAL - PPA 2022-2025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67840" y="3919695"/>
            <a:ext cx="118110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LDO</a:t>
            </a:r>
          </a:p>
          <a:p>
            <a:pPr algn="ctr"/>
            <a:r>
              <a:rPr lang="pt-BR" sz="2400" dirty="0"/>
              <a:t>2022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320441" y="3919696"/>
            <a:ext cx="118110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LDO</a:t>
            </a:r>
          </a:p>
          <a:p>
            <a:pPr algn="ctr"/>
            <a:r>
              <a:rPr lang="pt-BR" sz="2400" dirty="0"/>
              <a:t>2023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228512" y="3919697"/>
            <a:ext cx="118110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LDO</a:t>
            </a:r>
          </a:p>
          <a:p>
            <a:pPr algn="ctr"/>
            <a:r>
              <a:rPr lang="pt-BR" sz="2400" dirty="0"/>
              <a:t>2024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015342" y="3919698"/>
            <a:ext cx="118110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LDO</a:t>
            </a:r>
          </a:p>
          <a:p>
            <a:pPr algn="ctr"/>
            <a:r>
              <a:rPr lang="pt-BR" sz="2400" dirty="0"/>
              <a:t>2025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567840" y="5311704"/>
            <a:ext cx="118110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LOA</a:t>
            </a:r>
          </a:p>
          <a:p>
            <a:pPr algn="ctr"/>
            <a:r>
              <a:rPr lang="pt-BR" sz="2400" dirty="0"/>
              <a:t>2022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320441" y="5311704"/>
            <a:ext cx="118110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LOA</a:t>
            </a:r>
          </a:p>
          <a:p>
            <a:pPr algn="ctr"/>
            <a:r>
              <a:rPr lang="pt-BR" sz="2400" dirty="0"/>
              <a:t>2023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228511" y="5311703"/>
            <a:ext cx="118110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LOA</a:t>
            </a:r>
          </a:p>
          <a:p>
            <a:pPr algn="ctr"/>
            <a:r>
              <a:rPr lang="pt-BR" sz="2400" dirty="0"/>
              <a:t>2024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015342" y="5311703"/>
            <a:ext cx="118110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/>
              <a:t>LOA</a:t>
            </a:r>
          </a:p>
          <a:p>
            <a:pPr algn="ctr"/>
            <a:r>
              <a:rPr lang="pt-BR" sz="2400"/>
              <a:t>2025</a:t>
            </a:r>
          </a:p>
        </p:txBody>
      </p:sp>
      <p:sp>
        <p:nvSpPr>
          <p:cNvPr id="33" name="Seta para Baixo 32"/>
          <p:cNvSpPr/>
          <p:nvPr/>
        </p:nvSpPr>
        <p:spPr>
          <a:xfrm>
            <a:off x="2008838" y="4862670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>
            <a:off x="3760572" y="4862670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Baixo 34"/>
          <p:cNvSpPr/>
          <p:nvPr/>
        </p:nvSpPr>
        <p:spPr>
          <a:xfrm>
            <a:off x="5669512" y="4854645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35"/>
          <p:cNvSpPr/>
          <p:nvPr/>
        </p:nvSpPr>
        <p:spPr>
          <a:xfrm>
            <a:off x="7456340" y="4854646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para Baixo 38"/>
          <p:cNvSpPr/>
          <p:nvPr/>
        </p:nvSpPr>
        <p:spPr>
          <a:xfrm>
            <a:off x="4732587" y="3164370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de Seta Reta 40"/>
          <p:cNvCxnSpPr/>
          <p:nvPr/>
        </p:nvCxnSpPr>
        <p:spPr>
          <a:xfrm flipV="1">
            <a:off x="8349242" y="2854295"/>
            <a:ext cx="64093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8349245" y="5783190"/>
            <a:ext cx="640935" cy="8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8349243" y="4391182"/>
            <a:ext cx="640935" cy="8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9142977" y="2669630"/>
            <a:ext cx="12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PLANEJAR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9142978" y="5598524"/>
            <a:ext cx="12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EXECUTAR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9142978" y="4223391"/>
            <a:ext cx="12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ORIENTAR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2093721" y="3485217"/>
            <a:ext cx="544367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Seta para Baixo 50"/>
          <p:cNvSpPr/>
          <p:nvPr/>
        </p:nvSpPr>
        <p:spPr>
          <a:xfrm>
            <a:off x="2008837" y="3477193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Seta para Baixo 51"/>
          <p:cNvSpPr/>
          <p:nvPr/>
        </p:nvSpPr>
        <p:spPr>
          <a:xfrm>
            <a:off x="3760571" y="3493242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Seta para Baixo 52"/>
          <p:cNvSpPr/>
          <p:nvPr/>
        </p:nvSpPr>
        <p:spPr>
          <a:xfrm>
            <a:off x="5669509" y="3477193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 para Baixo 53"/>
          <p:cNvSpPr/>
          <p:nvPr/>
        </p:nvSpPr>
        <p:spPr>
          <a:xfrm>
            <a:off x="7314489" y="3485217"/>
            <a:ext cx="299103" cy="32084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1509891" y="13378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HIERARQUIA DO PLANEJAMENTO</a:t>
            </a:r>
          </a:p>
          <a:p>
            <a:pPr algn="ctr"/>
            <a:endParaRPr lang="pt-BR" sz="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7131" y="1268671"/>
            <a:ext cx="10204753" cy="5423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sz="3600" b="1" dirty="0"/>
          </a:p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</a:rPr>
              <a:t>PLANO PLURIANUAL 2022-2025</a:t>
            </a:r>
          </a:p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</a:rPr>
              <a:t>PPA</a:t>
            </a:r>
          </a:p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</a:rPr>
              <a:t>E SUAS ALTERAÇÕES</a:t>
            </a:r>
          </a:p>
        </p:txBody>
      </p:sp>
    </p:spTree>
    <p:extLst>
      <p:ext uri="{BB962C8B-B14F-4D97-AF65-F5344CB8AC3E}">
        <p14:creationId xmlns:p14="http://schemas.microsoft.com/office/powerpoint/2010/main" val="345188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7131" y="1268671"/>
            <a:ext cx="10204753" cy="5423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</a:rPr>
              <a:t>FUNDAMENTOS LEGAIS</a:t>
            </a:r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/>
              <a:t>CONSTITUIÇÃO FEDERAL – ART. 165;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/>
              <a:t>Art. 165 – (...) “§ 1º - A lei que instituir o plano plurianual estabelecerá, de forma regionalizada, as diretrizes, objetivos e metas da administração pública para as despesas de capital e outras delas decorrentes e para as relativas aos programas de duração continuada.”</a:t>
            </a:r>
          </a:p>
        </p:txBody>
      </p:sp>
    </p:spTree>
    <p:extLst>
      <p:ext uri="{BB962C8B-B14F-4D97-AF65-F5344CB8AC3E}">
        <p14:creationId xmlns:p14="http://schemas.microsoft.com/office/powerpoint/2010/main" val="3434348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1805</Words>
  <Application>Microsoft Office PowerPoint</Application>
  <PresentationFormat>Widescreen</PresentationFormat>
  <Paragraphs>336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arial</vt:lpstr>
      <vt:lpstr>arial</vt:lpstr>
      <vt:lpstr>Arial Black</vt:lpstr>
      <vt:lpstr>Calibri</vt:lpstr>
      <vt:lpstr>Calibri Light</vt:lpstr>
      <vt:lpstr>inherit</vt:lpstr>
      <vt:lpstr>Open Sans</vt:lpstr>
      <vt:lpstr>Tahoma</vt:lpstr>
      <vt:lpstr>Tema do Office</vt:lpstr>
      <vt:lpstr>3_Tema do Office</vt:lpstr>
      <vt:lpstr>2_Tema do Office</vt:lpstr>
      <vt:lpstr>1_Tema do Office</vt:lpstr>
      <vt:lpstr>AUDIÊNCIA PÚBLICA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>Usuario</dc:creator>
  <cp:lastModifiedBy>Emerson Reichert</cp:lastModifiedBy>
  <cp:revision>79</cp:revision>
  <cp:lastPrinted>2023-09-04T20:28:43Z</cp:lastPrinted>
  <dcterms:created xsi:type="dcterms:W3CDTF">2020-08-23T14:53:49Z</dcterms:created>
  <dcterms:modified xsi:type="dcterms:W3CDTF">2023-09-05T14:39:33Z</dcterms:modified>
</cp:coreProperties>
</file>