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74" r:id="rId5"/>
    <p:sldId id="270" r:id="rId6"/>
    <p:sldId id="283" r:id="rId7"/>
    <p:sldId id="268" r:id="rId8"/>
    <p:sldId id="272" r:id="rId9"/>
    <p:sldId id="284" r:id="rId10"/>
    <p:sldId id="271" r:id="rId11"/>
    <p:sldId id="282" r:id="rId12"/>
    <p:sldId id="277" r:id="rId13"/>
    <p:sldId id="281" r:id="rId14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" initials="U" lastIdx="1" clrIdx="0">
    <p:extLst>
      <p:ext uri="{19B8F6BF-5375-455C-9EA6-DF929625EA0E}">
        <p15:presenceInfo xmlns:p15="http://schemas.microsoft.com/office/powerpoint/2012/main" userId="Usu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13E"/>
    <a:srgbClr val="E64A4A"/>
    <a:srgbClr val="FF000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.100\DepPeritiba$\Contabil\2023\Geise\Audi&#234;ncias%20Publicas%20Quadrimestrais\Base%20Audi&#234;ncia%20P&#250;blic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624854599141016"/>
          <c:y val="7.8580451162121895E-2"/>
          <c:w val="0.85097387107784084"/>
          <c:h val="0.773480806724401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Metas X Arrecadação de Receita 2023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Plan1!$A$2:$A$4</c:f>
              <c:strCache>
                <c:ptCount val="3"/>
                <c:pt idx="0">
                  <c:v>Meta Anual</c:v>
                </c:pt>
                <c:pt idx="1">
                  <c:v>Meta 2º Quadrimestre</c:v>
                </c:pt>
                <c:pt idx="2">
                  <c:v>Arrecadação</c:v>
                </c:pt>
              </c:strCache>
            </c:strRef>
          </c:cat>
          <c:val>
            <c:numRef>
              <c:f>Plan1!$B$2:$B$4</c:f>
              <c:numCache>
                <c:formatCode>_("R$"* #,##0.00_);_("R$"* \(#,##0.00\);_("R$"* "-"??_);_(@_)</c:formatCode>
                <c:ptCount val="3"/>
                <c:pt idx="0">
                  <c:v>23400000</c:v>
                </c:pt>
                <c:pt idx="1">
                  <c:v>15600000</c:v>
                </c:pt>
                <c:pt idx="2">
                  <c:v>20991938.27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D7-4D1E-83EB-6852CC2B39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48720832"/>
        <c:axId val="-248717024"/>
        <c:axId val="0"/>
      </c:bar3DChart>
      <c:catAx>
        <c:axId val="-24872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248717024"/>
        <c:crosses val="autoZero"/>
        <c:auto val="1"/>
        <c:lblAlgn val="ctr"/>
        <c:lblOffset val="100"/>
        <c:noMultiLvlLbl val="0"/>
      </c:catAx>
      <c:valAx>
        <c:axId val="-248717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R$&quot;* #,##0.00_);_(&quot;R$&quot;* \(#,##0.00\);_(&quot;R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248720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'Despesa Unidade'!$G$1</c:f>
              <c:strCache>
                <c:ptCount val="1"/>
                <c:pt idx="0">
                  <c:v>Gasto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DA-4C9C-9F1E-E6A7CF40C8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6DA-4C9C-9F1E-E6A7CF40C8A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6DA-4C9C-9F1E-E6A7CF40C8A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6DA-4C9C-9F1E-E6A7CF40C8A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6DA-4C9C-9F1E-E6A7CF40C8A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6DA-4C9C-9F1E-E6A7CF40C8A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6DA-4C9C-9F1E-E6A7CF40C8A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6DA-4C9C-9F1E-E6A7CF40C8A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6DA-4C9C-9F1E-E6A7CF40C8A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6DA-4C9C-9F1E-E6A7CF40C8A6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6DA-4C9C-9F1E-E6A7CF40C8A6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6DA-4C9C-9F1E-E6A7CF40C8A6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66DA-4C9C-9F1E-E6A7CF40C8A6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66DA-4C9C-9F1E-E6A7CF40C8A6}"/>
              </c:ext>
            </c:extLst>
          </c:dPt>
          <c:dLbls>
            <c:dLbl>
              <c:idx val="0"/>
              <c:layout>
                <c:manualLayout>
                  <c:x val="0.23731480439503616"/>
                  <c:y val="2.7706864459390267E-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63227847040488"/>
                      <c:h val="6.68373258445654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6DA-4C9C-9F1E-E6A7CF40C8A6}"/>
                </c:ext>
              </c:extLst>
            </c:dLbl>
            <c:dLbl>
              <c:idx val="1"/>
              <c:layout>
                <c:manualLayout>
                  <c:x val="0.25604882522093692"/>
                  <c:y val="7.666542375540089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DA-4C9C-9F1E-E6A7CF40C8A6}"/>
                </c:ext>
              </c:extLst>
            </c:dLbl>
            <c:dLbl>
              <c:idx val="2"/>
              <c:layout>
                <c:manualLayout>
                  <c:x val="0.16314500314854677"/>
                  <c:y val="0.1727222650174344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DA-4C9C-9F1E-E6A7CF40C8A6}"/>
                </c:ext>
              </c:extLst>
            </c:dLbl>
            <c:dLbl>
              <c:idx val="3"/>
              <c:layout>
                <c:manualLayout>
                  <c:x val="0.12665969117904088"/>
                  <c:y val="0.2682670195588374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DA-4C9C-9F1E-E6A7CF40C8A6}"/>
                </c:ext>
              </c:extLst>
            </c:dLbl>
            <c:dLbl>
              <c:idx val="4"/>
              <c:layout>
                <c:manualLayout>
                  <c:x val="2.303175971641323E-2"/>
                  <c:y val="0.251625263998368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93372249211667"/>
                      <c:h val="0.156092227741750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6DA-4C9C-9F1E-E6A7CF40C8A6}"/>
                </c:ext>
              </c:extLst>
            </c:dLbl>
            <c:dLbl>
              <c:idx val="5"/>
              <c:layout>
                <c:manualLayout>
                  <c:x val="5.0270822908012061E-2"/>
                  <c:y val="-0.1355127184067319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6DA-4C9C-9F1E-E6A7CF40C8A6}"/>
                </c:ext>
              </c:extLst>
            </c:dLbl>
            <c:dLbl>
              <c:idx val="6"/>
              <c:layout>
                <c:manualLayout>
                  <c:x val="0.25074892314912139"/>
                  <c:y val="-1.873513152486452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6DA-4C9C-9F1E-E6A7CF40C8A6}"/>
                </c:ext>
              </c:extLst>
            </c:dLbl>
            <c:dLbl>
              <c:idx val="7"/>
              <c:layout>
                <c:manualLayout>
                  <c:x val="-4.831448854228905E-2"/>
                  <c:y val="-1.346587578349638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988325236500157"/>
                      <c:h val="0.121564081064848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66DA-4C9C-9F1E-E6A7CF40C8A6}"/>
                </c:ext>
              </c:extLst>
            </c:dLbl>
            <c:dLbl>
              <c:idx val="8"/>
              <c:layout>
                <c:manualLayout>
                  <c:x val="-0.17210108030569704"/>
                  <c:y val="-3.747017084927863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348471099213936"/>
                      <c:h val="0.177042567288349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66DA-4C9C-9F1E-E6A7CF40C8A6}"/>
                </c:ext>
              </c:extLst>
            </c:dLbl>
            <c:dLbl>
              <c:idx val="9"/>
              <c:layout>
                <c:manualLayout>
                  <c:x val="-9.2730250184754684E-2"/>
                  <c:y val="-5.69646098166440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6DA-4C9C-9F1E-E6A7CF40C8A6}"/>
                </c:ext>
              </c:extLst>
            </c:dLbl>
            <c:dLbl>
              <c:idx val="10"/>
              <c:layout>
                <c:manualLayout>
                  <c:x val="-3.7092100073901874E-2"/>
                  <c:y val="0.1207649728112851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6DA-4C9C-9F1E-E6A7CF40C8A6}"/>
                </c:ext>
              </c:extLst>
            </c:dLbl>
            <c:dLbl>
              <c:idx val="11"/>
              <c:layout>
                <c:manualLayout>
                  <c:x val="-0.1743328703473388"/>
                  <c:y val="0.2506442831932332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6DA-4C9C-9F1E-E6A7CF40C8A6}"/>
                </c:ext>
              </c:extLst>
            </c:dLbl>
            <c:dLbl>
              <c:idx val="12"/>
              <c:layout>
                <c:manualLayout>
                  <c:x val="-0.20773579981467868"/>
                  <c:y val="0.1407190287167095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6DA-4C9C-9F1E-E6A7CF40C8A6}"/>
                </c:ext>
              </c:extLst>
            </c:dLbl>
            <c:dLbl>
              <c:idx val="13"/>
              <c:layout>
                <c:manualLayout>
                  <c:x val="-0.23493675371660205"/>
                  <c:y val="2.018193090905583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6DA-4C9C-9F1E-E6A7CF40C8A6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'Despesa Unidade'!$F$2:$F$15</c:f>
              <c:strCache>
                <c:ptCount val="14"/>
                <c:pt idx="0">
                  <c:v>Câmara</c:v>
                </c:pt>
                <c:pt idx="1">
                  <c:v>Gabinete</c:v>
                </c:pt>
                <c:pt idx="2">
                  <c:v>Administração</c:v>
                </c:pt>
                <c:pt idx="3">
                  <c:v>Segurança Pública</c:v>
                </c:pt>
                <c:pt idx="4">
                  <c:v>Agricultura e Meio Amb</c:v>
                </c:pt>
                <c:pt idx="5">
                  <c:v>Educação </c:v>
                </c:pt>
                <c:pt idx="6">
                  <c:v>Esporte</c:v>
                </c:pt>
                <c:pt idx="7">
                  <c:v>Cultura e Turismo</c:v>
                </c:pt>
                <c:pt idx="8">
                  <c:v>Serviços Municipais, Defesa Civil</c:v>
                </c:pt>
                <c:pt idx="9">
                  <c:v>FMAS, FIA e FMI</c:v>
                </c:pt>
                <c:pt idx="10">
                  <c:v>Saúde</c:v>
                </c:pt>
                <c:pt idx="11">
                  <c:v>FUROHABI</c:v>
                </c:pt>
                <c:pt idx="12">
                  <c:v>FUNDICOM</c:v>
                </c:pt>
                <c:pt idx="13">
                  <c:v>Encargos Especiais</c:v>
                </c:pt>
              </c:strCache>
            </c:strRef>
          </c:cat>
          <c:val>
            <c:numRef>
              <c:f>'Despesa Unidade'!$G$2:$G$15</c:f>
              <c:numCache>
                <c:formatCode>_("R$"* #,##0.00_);_("R$"* \(#,##0.00\);_("R$"* "-"??_);_(@_)</c:formatCode>
                <c:ptCount val="14"/>
                <c:pt idx="0">
                  <c:v>532978.35</c:v>
                </c:pt>
                <c:pt idx="1">
                  <c:v>631769.93000000005</c:v>
                </c:pt>
                <c:pt idx="2">
                  <c:v>1470641.08</c:v>
                </c:pt>
                <c:pt idx="3">
                  <c:v>96627.48</c:v>
                </c:pt>
                <c:pt idx="4">
                  <c:v>2956585.87</c:v>
                </c:pt>
                <c:pt idx="5">
                  <c:v>4636395.59</c:v>
                </c:pt>
                <c:pt idx="6">
                  <c:v>494446.25</c:v>
                </c:pt>
                <c:pt idx="7">
                  <c:v>355754.31</c:v>
                </c:pt>
                <c:pt idx="8">
                  <c:v>2170163.42</c:v>
                </c:pt>
                <c:pt idx="9">
                  <c:v>601918.74</c:v>
                </c:pt>
                <c:pt idx="10">
                  <c:v>3860375.57</c:v>
                </c:pt>
                <c:pt idx="11">
                  <c:v>732937.85</c:v>
                </c:pt>
                <c:pt idx="12">
                  <c:v>1111201.3400000001</c:v>
                </c:pt>
                <c:pt idx="13">
                  <c:v>853274.83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66DA-4C9C-9F1E-E6A7CF40C8A6}"/>
            </c:ext>
          </c:extLst>
        </c:ser>
        <c:ser>
          <c:idx val="1"/>
          <c:order val="1"/>
          <c:tx>
            <c:strRef>
              <c:f>'Despesa Unidade'!$H$1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66DA-4C9C-9F1E-E6A7CF40C8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66DA-4C9C-9F1E-E6A7CF40C8A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66DA-4C9C-9F1E-E6A7CF40C8A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66DA-4C9C-9F1E-E6A7CF40C8A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6-66DA-4C9C-9F1E-E6A7CF40C8A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8-66DA-4C9C-9F1E-E6A7CF40C8A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A-66DA-4C9C-9F1E-E6A7CF40C8A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C-66DA-4C9C-9F1E-E6A7CF40C8A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E-66DA-4C9C-9F1E-E6A7CF40C8A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0-66DA-4C9C-9F1E-E6A7CF40C8A6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2-66DA-4C9C-9F1E-E6A7CF40C8A6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4-66DA-4C9C-9F1E-E6A7CF40C8A6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6-66DA-4C9C-9F1E-E6A7CF40C8A6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8-66DA-4C9C-9F1E-E6A7CF40C8A6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'Despesa Unidade'!$F$2:$F$15</c:f>
              <c:strCache>
                <c:ptCount val="14"/>
                <c:pt idx="0">
                  <c:v>Câmara</c:v>
                </c:pt>
                <c:pt idx="1">
                  <c:v>Gabinete</c:v>
                </c:pt>
                <c:pt idx="2">
                  <c:v>Administração</c:v>
                </c:pt>
                <c:pt idx="3">
                  <c:v>Segurança Pública</c:v>
                </c:pt>
                <c:pt idx="4">
                  <c:v>Agricultura e Meio Amb</c:v>
                </c:pt>
                <c:pt idx="5">
                  <c:v>Educação </c:v>
                </c:pt>
                <c:pt idx="6">
                  <c:v>Esporte</c:v>
                </c:pt>
                <c:pt idx="7">
                  <c:v>Cultura e Turismo</c:v>
                </c:pt>
                <c:pt idx="8">
                  <c:v>Serviços Municipais, Defesa Civil</c:v>
                </c:pt>
                <c:pt idx="9">
                  <c:v>FMAS, FIA e FMI</c:v>
                </c:pt>
                <c:pt idx="10">
                  <c:v>Saúde</c:v>
                </c:pt>
                <c:pt idx="11">
                  <c:v>FUROHABI</c:v>
                </c:pt>
                <c:pt idx="12">
                  <c:v>FUNDICOM</c:v>
                </c:pt>
                <c:pt idx="13">
                  <c:v>Encargos Especiais</c:v>
                </c:pt>
              </c:strCache>
            </c:strRef>
          </c:cat>
          <c:val>
            <c:numRef>
              <c:f>'Despesa Unidade'!$H$2:$H$15</c:f>
              <c:numCache>
                <c:formatCode>0.00%</c:formatCode>
                <c:ptCount val="14"/>
                <c:pt idx="0">
                  <c:v>2.5992514736334283E-2</c:v>
                </c:pt>
                <c:pt idx="1">
                  <c:v>3.081042450504393E-2</c:v>
                </c:pt>
                <c:pt idx="2">
                  <c:v>7.1720849343615112E-2</c:v>
                </c:pt>
                <c:pt idx="3">
                  <c:v>4.7123700199733177E-3</c:v>
                </c:pt>
                <c:pt idx="4">
                  <c:v>0.14418803652195764</c:v>
                </c:pt>
                <c:pt idx="5">
                  <c:v>0.22610971101649865</c:v>
                </c:pt>
                <c:pt idx="6">
                  <c:v>2.4113364903940705E-2</c:v>
                </c:pt>
                <c:pt idx="7">
                  <c:v>1.7349577417524437E-2</c:v>
                </c:pt>
                <c:pt idx="8">
                  <c:v>0.10583545218038144</c:v>
                </c:pt>
                <c:pt idx="9">
                  <c:v>2.9354628981694591E-2</c:v>
                </c:pt>
                <c:pt idx="10">
                  <c:v>0.18826443680312691</c:v>
                </c:pt>
                <c:pt idx="11">
                  <c:v>3.5744224633030904E-2</c:v>
                </c:pt>
                <c:pt idx="12">
                  <c:v>5.4191539309212854E-2</c:v>
                </c:pt>
                <c:pt idx="13">
                  <c:v>4.1612869627665229E-2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9-66DA-4C9C-9F1E-E6A7CF40C8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83747539370081"/>
          <c:y val="3.2196120465445552E-2"/>
          <c:w val="0.61487696850393703"/>
          <c:h val="0.871355437441753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Limite Legal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6.2499999999999717E-3"/>
                  <c:y val="-5.859374639556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AF-433E-A3D6-614C37644E4C}"/>
                </c:ext>
              </c:extLst>
            </c:dLbl>
            <c:dLbl>
              <c:idx val="1"/>
              <c:layout>
                <c:manualLayout>
                  <c:x val="6.2500000000000003E-3"/>
                  <c:y val="-2.1093748702402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AF-433E-A3D6-614C37644E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Plan1!$A$2:$A$4</c:f>
              <c:strCache>
                <c:ptCount val="3"/>
                <c:pt idx="0">
                  <c:v>Legislativo</c:v>
                </c:pt>
                <c:pt idx="1">
                  <c:v>Executivo</c:v>
                </c:pt>
                <c:pt idx="2">
                  <c:v>Município</c:v>
                </c:pt>
              </c:strCache>
            </c:strRef>
          </c:cat>
          <c:val>
            <c:numRef>
              <c:f>Plan1!$B$2:$B$4</c:f>
              <c:numCache>
                <c:formatCode>0.00%</c:formatCode>
                <c:ptCount val="3"/>
                <c:pt idx="0">
                  <c:v>0.06</c:v>
                </c:pt>
                <c:pt idx="1">
                  <c:v>0.54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AF-433E-A3D6-614C37644E4C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Limite Prudencial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3.2812499999999974E-2"/>
                  <c:y val="-1.4062499134934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AF-433E-A3D6-614C37644E4C}"/>
                </c:ext>
              </c:extLst>
            </c:dLbl>
            <c:dLbl>
              <c:idx val="1"/>
              <c:layout>
                <c:manualLayout>
                  <c:x val="4.6874999999999944E-2"/>
                  <c:y val="7.03124956746742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AF-433E-A3D6-614C37644E4C}"/>
                </c:ext>
              </c:extLst>
            </c:dLbl>
            <c:dLbl>
              <c:idx val="2"/>
              <c:layout>
                <c:manualLayout>
                  <c:x val="3.7499999999999888E-2"/>
                  <c:y val="6.9053438661878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AF-433E-A3D6-614C37644E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Plan1!$A$2:$A$4</c:f>
              <c:strCache>
                <c:ptCount val="3"/>
                <c:pt idx="0">
                  <c:v>Legislativo</c:v>
                </c:pt>
                <c:pt idx="1">
                  <c:v>Executivo</c:v>
                </c:pt>
                <c:pt idx="2">
                  <c:v>Município</c:v>
                </c:pt>
              </c:strCache>
            </c:strRef>
          </c:cat>
          <c:val>
            <c:numRef>
              <c:f>Plan1!$C$2:$C$4</c:f>
              <c:numCache>
                <c:formatCode>0.00%</c:formatCode>
                <c:ptCount val="3"/>
                <c:pt idx="0" formatCode="0.000%">
                  <c:v>5.6999999999999995E-2</c:v>
                </c:pt>
                <c:pt idx="1">
                  <c:v>0.51300000000000001</c:v>
                </c:pt>
                <c:pt idx="2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9AF-433E-A3D6-614C37644E4C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Despesa Total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05"/>
                  <c:y val="7.03124956746742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AF-433E-A3D6-614C37644E4C}"/>
                </c:ext>
              </c:extLst>
            </c:dLbl>
            <c:dLbl>
              <c:idx val="1"/>
              <c:layout>
                <c:manualLayout>
                  <c:x val="6.2500000000000003E-3"/>
                  <c:y val="7.0312495674674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9AF-433E-A3D6-614C37644E4C}"/>
                </c:ext>
              </c:extLst>
            </c:dLbl>
            <c:dLbl>
              <c:idx val="2"/>
              <c:layout>
                <c:manualLayout>
                  <c:x val="2.8124999999999886E-2"/>
                  <c:y val="8.2864126394254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AF-433E-A3D6-614C37644E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Plan1!$A$2:$A$4</c:f>
              <c:strCache>
                <c:ptCount val="3"/>
                <c:pt idx="0">
                  <c:v>Legislativo</c:v>
                </c:pt>
                <c:pt idx="1">
                  <c:v>Executivo</c:v>
                </c:pt>
                <c:pt idx="2">
                  <c:v>Município</c:v>
                </c:pt>
              </c:strCache>
            </c:strRef>
          </c:cat>
          <c:val>
            <c:numRef>
              <c:f>Plan1!$D$2:$D$4</c:f>
              <c:numCache>
                <c:formatCode>0.00%</c:formatCode>
                <c:ptCount val="3"/>
                <c:pt idx="0">
                  <c:v>2.52E-2</c:v>
                </c:pt>
                <c:pt idx="1">
                  <c:v>0.42170000000000002</c:v>
                </c:pt>
                <c:pt idx="2">
                  <c:v>0.44690000000000002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9AF-433E-A3D6-614C37644E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48716480"/>
        <c:axId val="-248726272"/>
        <c:axId val="0"/>
      </c:bar3DChart>
      <c:catAx>
        <c:axId val="-248716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48726272"/>
        <c:crosses val="autoZero"/>
        <c:auto val="1"/>
        <c:lblAlgn val="ctr"/>
        <c:lblOffset val="100"/>
        <c:noMultiLvlLbl val="0"/>
      </c:catAx>
      <c:valAx>
        <c:axId val="-24872627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-248716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246444389763778"/>
          <c:y val="0.6849876374408107"/>
          <c:w val="0.2381605561023622"/>
          <c:h val="0.191659178325702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0.20393</cdr:x>
      <cdr:y>0.08402</cdr:y>
    </cdr:from>
    <cdr:to>
      <cdr:x>0.52888</cdr:x>
      <cdr:y>0.15418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823328" y="412536"/>
          <a:ext cx="2905313" cy="344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2000" dirty="0">
              <a:latin typeface="Arial Black" panose="020B0A04020102020204" pitchFamily="34" charset="0"/>
            </a:rPr>
            <a:t>R$ 23.400.000,00</a:t>
          </a:r>
        </a:p>
        <a:p xmlns:a="http://schemas.openxmlformats.org/drawingml/2006/main">
          <a:endParaRPr lang="pt-BR" sz="2000" dirty="0">
            <a:latin typeface="Arial Black" panose="020B0A04020102020204" pitchFamily="34" charset="0"/>
          </a:endParaRPr>
        </a:p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0.67283</cdr:x>
      <cdr:y>0.14298</cdr:y>
    </cdr:from>
    <cdr:to>
      <cdr:x>0.9967</cdr:x>
      <cdr:y>0.27712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6015598" y="702038"/>
          <a:ext cx="2895657" cy="6586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2000" dirty="0">
              <a:latin typeface="Arial Black" panose="020B0A04020102020204" pitchFamily="34" charset="0"/>
            </a:rPr>
            <a:t>R$ 20.991.938,27</a:t>
          </a:r>
        </a:p>
        <a:p xmlns:a="http://schemas.openxmlformats.org/drawingml/2006/main">
          <a:endParaRPr lang="pt-BR" sz="2000" dirty="0"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0.42004</cdr:x>
      <cdr:y>0.27758</cdr:y>
    </cdr:from>
    <cdr:to>
      <cdr:x>0.72498</cdr:x>
      <cdr:y>0.3569</cdr:y>
    </cdr:to>
    <cdr:sp macro="" textlink="">
      <cdr:nvSpPr>
        <cdr:cNvPr id="4" name="CaixaDeTexto 3">
          <a:extLst xmlns:a="http://schemas.openxmlformats.org/drawingml/2006/main">
            <a:ext uri="{FF2B5EF4-FFF2-40B4-BE49-F238E27FC236}">
              <a16:creationId xmlns:a16="http://schemas.microsoft.com/office/drawing/2014/main" id="{264B0EA1-7E25-5D28-14C2-D2A7AA2E2732}"/>
            </a:ext>
          </a:extLst>
        </cdr:cNvPr>
        <cdr:cNvSpPr txBox="1"/>
      </cdr:nvSpPr>
      <cdr:spPr>
        <a:xfrm xmlns:a="http://schemas.openxmlformats.org/drawingml/2006/main">
          <a:off x="3755472" y="1362869"/>
          <a:ext cx="2726445" cy="3894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2000" b="1" dirty="0">
              <a:latin typeface="Arial Black" panose="020B0A04020102020204" pitchFamily="34" charset="0"/>
            </a:rPr>
            <a:t>R$ 15.600.000,00</a:t>
          </a:r>
        </a:p>
        <a:p xmlns:a="http://schemas.openxmlformats.org/drawingml/2006/main">
          <a:endParaRPr lang="pt-BR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25/09/2023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163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25/09/2023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5948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25/09/2023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01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25/09/2023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807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25/09/2023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2039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25/09/2023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9273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25/09/2023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92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25/09/2023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2361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25/09/2023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900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25/09/2023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1852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25/09/2023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435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2B9EF-3625-4C62-AFB9-E60077B70940}" type="datetimeFigureOut">
              <a:rPr lang="pt-BR" smtClean="0"/>
              <a:t>25/09/2023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23CAC-BD86-461C-92AE-F6B3A81D7A2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547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55728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t-BR" altLang="pt-BR" b="1" dirty="0">
                <a:latin typeface="Arial Black" panose="020B0A04020102020204" pitchFamily="34" charset="0"/>
              </a:rPr>
              <a:t>AUDIÊNCIA PÚBLICA</a:t>
            </a:r>
            <a:br>
              <a:rPr lang="pt-BR" altLang="pt-BR" b="1" dirty="0">
                <a:latin typeface="Arial Black" panose="020B0A04020102020204" pitchFamily="34" charset="0"/>
              </a:rPr>
            </a:br>
            <a:r>
              <a:rPr lang="pt-BR" altLang="pt-BR" b="1" dirty="0">
                <a:latin typeface="Arial Black" panose="020B0A04020102020204" pitchFamily="34" charset="0"/>
              </a:rPr>
              <a:t>2º Quadrimestre/2023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5400" dirty="0">
                <a:latin typeface="Arial Black" panose="020B0A04020102020204" pitchFamily="34" charset="0"/>
              </a:rPr>
              <a:t>MUNICÍPIO DE PERITIBA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615" y="4540995"/>
            <a:ext cx="1609347" cy="165963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748355" y="5831302"/>
            <a:ext cx="510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/>
              <a:t>Peritiba-SC, 25/09/2023</a:t>
            </a:r>
          </a:p>
        </p:txBody>
      </p:sp>
    </p:spTree>
    <p:extLst>
      <p:ext uri="{BB962C8B-B14F-4D97-AF65-F5344CB8AC3E}">
        <p14:creationId xmlns:p14="http://schemas.microsoft.com/office/powerpoint/2010/main" val="4148632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 Black" panose="020B0A04020102020204" pitchFamily="34" charset="0"/>
              </a:rPr>
              <a:t>			</a:t>
            </a:r>
            <a:r>
              <a:rPr lang="pt-BR" sz="3200" dirty="0">
                <a:latin typeface="Arial Black" panose="020B0A04020102020204" pitchFamily="34" charset="0"/>
              </a:rPr>
              <a:t>Dívida Consolidada</a:t>
            </a:r>
            <a:r>
              <a:rPr lang="pt-BR" dirty="0">
                <a:latin typeface="Arial Black" panose="020B0A04020102020204" pitchFamily="34" charset="0"/>
              </a:rPr>
              <a:t>	</a:t>
            </a:r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961" y="5534570"/>
            <a:ext cx="1194841" cy="1118274"/>
          </a:xfrm>
          <a:prstGeom prst="rect">
            <a:avLst/>
          </a:prstGeom>
        </p:spPr>
      </p:pic>
      <p:graphicFrame>
        <p:nvGraphicFramePr>
          <p:cNvPr id="10" name="Espaço Reservado para Conteúdo 9">
            <a:extLst>
              <a:ext uri="{FF2B5EF4-FFF2-40B4-BE49-F238E27FC236}">
                <a16:creationId xmlns:a16="http://schemas.microsoft.com/office/drawing/2014/main" id="{D454F8E6-871F-9FE5-8202-BCD07F48BB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971108"/>
              </p:ext>
            </p:extLst>
          </p:nvPr>
        </p:nvGraphicFramePr>
        <p:xfrm>
          <a:off x="2411539" y="1690688"/>
          <a:ext cx="7841672" cy="3918817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519892">
                  <a:extLst>
                    <a:ext uri="{9D8B030D-6E8A-4147-A177-3AD203B41FA5}">
                      <a16:colId xmlns:a16="http://schemas.microsoft.com/office/drawing/2014/main" val="1451395099"/>
                    </a:ext>
                  </a:extLst>
                </a:gridCol>
                <a:gridCol w="3321780">
                  <a:extLst>
                    <a:ext uri="{9D8B030D-6E8A-4147-A177-3AD203B41FA5}">
                      <a16:colId xmlns:a16="http://schemas.microsoft.com/office/drawing/2014/main" val="2543488759"/>
                    </a:ext>
                  </a:extLst>
                </a:gridCol>
              </a:tblGrid>
              <a:tr h="348574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 dirty="0">
                          <a:effectLst/>
                        </a:rPr>
                        <a:t>BRDE - Pavimentação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392595"/>
                  </a:ext>
                </a:extLst>
              </a:tr>
              <a:tr h="34857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Valor Contratado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>
                          <a:effectLst/>
                        </a:rPr>
                        <a:t> R$                 1.500.000,00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5905670"/>
                  </a:ext>
                </a:extLst>
              </a:tr>
              <a:tr h="34857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Saldo Devedor 31/08/2023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 R$                 1.079.788,91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4842687"/>
                  </a:ext>
                </a:extLst>
              </a:tr>
              <a:tr h="34857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 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 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542789"/>
                  </a:ext>
                </a:extLst>
              </a:tr>
              <a:tr h="348574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 dirty="0">
                          <a:effectLst/>
                        </a:rPr>
                        <a:t>FINISA - Infraestrutura Urbana e Social/ Energia Solar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875971"/>
                  </a:ext>
                </a:extLst>
              </a:tr>
              <a:tr h="34857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Valor Contratado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>
                          <a:effectLst/>
                        </a:rPr>
                        <a:t> R$                 5.000.000,00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88109828"/>
                  </a:ext>
                </a:extLst>
              </a:tr>
              <a:tr h="34857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Saldo Devedor 31/18/2023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 R$                 1.500.000,00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0962309"/>
                  </a:ext>
                </a:extLst>
              </a:tr>
              <a:tr h="34857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 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 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980350"/>
                  </a:ext>
                </a:extLst>
              </a:tr>
              <a:tr h="34857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Precatórios 31/08/2023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 R$                    668.091,99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630081"/>
                  </a:ext>
                </a:extLst>
              </a:tr>
              <a:tr h="34857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 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 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546408"/>
                  </a:ext>
                </a:extLst>
              </a:tr>
              <a:tr h="43307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b="1" u="none" strike="noStrike" dirty="0">
                          <a:effectLst/>
                        </a:rPr>
                        <a:t>Dívida Consolidada 31/08/2023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400" b="1" u="sng" strike="noStrike" dirty="0">
                          <a:effectLst/>
                        </a:rPr>
                        <a:t> R$                 2.579.788,91 </a:t>
                      </a:r>
                      <a:endParaRPr lang="pt-BR" sz="2400" b="1" i="0" u="sng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028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145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latin typeface="Arial Black" panose="020B0A04020102020204" pitchFamily="34" charset="0"/>
              </a:rPr>
              <a:t>	Acompanhamento Restos a Pagar 2022</a:t>
            </a:r>
          </a:p>
        </p:txBody>
      </p:sp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509" y="5279659"/>
            <a:ext cx="1478202" cy="1325563"/>
          </a:xfrm>
          <a:prstGeom prst="rect">
            <a:avLst/>
          </a:prstGeom>
        </p:spPr>
      </p:pic>
      <p:graphicFrame>
        <p:nvGraphicFramePr>
          <p:cNvPr id="10" name="Espaço Reservado para Conteúdo 9">
            <a:extLst>
              <a:ext uri="{FF2B5EF4-FFF2-40B4-BE49-F238E27FC236}">
                <a16:creationId xmlns:a16="http://schemas.microsoft.com/office/drawing/2014/main" id="{7F772D2A-18DB-976D-400C-DC288DEAE9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3207652"/>
              </p:ext>
            </p:extLst>
          </p:nvPr>
        </p:nvGraphicFramePr>
        <p:xfrm>
          <a:off x="1607127" y="1859744"/>
          <a:ext cx="9384145" cy="3250858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114780">
                  <a:extLst>
                    <a:ext uri="{9D8B030D-6E8A-4147-A177-3AD203B41FA5}">
                      <a16:colId xmlns:a16="http://schemas.microsoft.com/office/drawing/2014/main" val="253287927"/>
                    </a:ext>
                  </a:extLst>
                </a:gridCol>
                <a:gridCol w="1950468">
                  <a:extLst>
                    <a:ext uri="{9D8B030D-6E8A-4147-A177-3AD203B41FA5}">
                      <a16:colId xmlns:a16="http://schemas.microsoft.com/office/drawing/2014/main" val="3386747810"/>
                    </a:ext>
                  </a:extLst>
                </a:gridCol>
                <a:gridCol w="2462389">
                  <a:extLst>
                    <a:ext uri="{9D8B030D-6E8A-4147-A177-3AD203B41FA5}">
                      <a16:colId xmlns:a16="http://schemas.microsoft.com/office/drawing/2014/main" val="1680169321"/>
                    </a:ext>
                  </a:extLst>
                </a:gridCol>
                <a:gridCol w="1856508">
                  <a:extLst>
                    <a:ext uri="{9D8B030D-6E8A-4147-A177-3AD203B41FA5}">
                      <a16:colId xmlns:a16="http://schemas.microsoft.com/office/drawing/2014/main" val="3171722597"/>
                    </a:ext>
                  </a:extLst>
                </a:gridCol>
              </a:tblGrid>
              <a:tr h="72729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Acompanhamento de RP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2022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Pagamento/Liquidação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Saldo a Pagar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920978"/>
                  </a:ext>
                </a:extLst>
              </a:tr>
              <a:tr h="79818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Restos a Pagar Processados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R$ 732.836,52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R$ 721.250,22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R$ 11.586,30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0027387"/>
                  </a:ext>
                </a:extLst>
              </a:tr>
              <a:tr h="89054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Restos a Pagar Não-Processados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>
                          <a:effectLst/>
                        </a:rPr>
                        <a:t>R$ 6.852.013,79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R$ 5.269.717,84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R$ 1.582.295,95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625811"/>
                  </a:ext>
                </a:extLst>
              </a:tr>
              <a:tr h="83483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1" u="none" strike="noStrike" dirty="0">
                          <a:effectLst/>
                        </a:rPr>
                        <a:t>Total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u="none" strike="noStrike" dirty="0">
                          <a:effectLst/>
                        </a:rPr>
                        <a:t>R$ 7.584.850,31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u="none" strike="noStrike" dirty="0">
                          <a:effectLst/>
                        </a:rPr>
                        <a:t>R$ 5.990.968,06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u="none" strike="noStrike" dirty="0">
                          <a:effectLst/>
                        </a:rPr>
                        <a:t>R$ 1.593.882,25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458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9724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652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3200" dirty="0">
                <a:latin typeface="Arial Black" panose="020B0A04020102020204" pitchFamily="34" charset="0"/>
              </a:rPr>
              <a:t>Caixa e Equivalentes de Caixa</a:t>
            </a:r>
            <a:endParaRPr lang="pt-BR" sz="3200" dirty="0"/>
          </a:p>
        </p:txBody>
      </p:sp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455" y="4733146"/>
            <a:ext cx="1609347" cy="1659639"/>
          </a:xfrm>
          <a:prstGeom prst="rect">
            <a:avLst/>
          </a:prstGeom>
        </p:spPr>
      </p:pic>
      <p:graphicFrame>
        <p:nvGraphicFramePr>
          <p:cNvPr id="9" name="Espaço Reservado para Conteúdo 8">
            <a:extLst>
              <a:ext uri="{FF2B5EF4-FFF2-40B4-BE49-F238E27FC236}">
                <a16:creationId xmlns:a16="http://schemas.microsoft.com/office/drawing/2014/main" id="{09D6C89D-9B72-0554-7A63-F36458C125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985510"/>
              </p:ext>
            </p:extLst>
          </p:nvPr>
        </p:nvGraphicFramePr>
        <p:xfrm>
          <a:off x="2456873" y="1662546"/>
          <a:ext cx="7370617" cy="4339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96806">
                  <a:extLst>
                    <a:ext uri="{9D8B030D-6E8A-4147-A177-3AD203B41FA5}">
                      <a16:colId xmlns:a16="http://schemas.microsoft.com/office/drawing/2014/main" val="3545830657"/>
                    </a:ext>
                  </a:extLst>
                </a:gridCol>
                <a:gridCol w="2373811">
                  <a:extLst>
                    <a:ext uri="{9D8B030D-6E8A-4147-A177-3AD203B41FA5}">
                      <a16:colId xmlns:a16="http://schemas.microsoft.com/office/drawing/2014/main" val="829162834"/>
                    </a:ext>
                  </a:extLst>
                </a:gridCol>
              </a:tblGrid>
              <a:tr h="97111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u="none" strike="noStrike" dirty="0">
                          <a:effectLst/>
                        </a:rPr>
                        <a:t>I - Fundo de Municipal de Saúde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u="none" strike="noStrike" dirty="0">
                          <a:effectLst/>
                        </a:rPr>
                        <a:t>R$ 1.096.516,24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rtl="0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078031"/>
                  </a:ext>
                </a:extLst>
              </a:tr>
              <a:tr h="85746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u="none" strike="noStrike" dirty="0">
                          <a:effectLst/>
                        </a:rPr>
                        <a:t>II - Demais Contas do Executivo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u="none" strike="noStrike" dirty="0">
                          <a:effectLst/>
                        </a:rPr>
                        <a:t>R$ 8.314.045,78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rtl="0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759646"/>
                  </a:ext>
                </a:extLst>
              </a:tr>
              <a:tr h="83680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u="none" strike="noStrike" dirty="0">
                          <a:effectLst/>
                        </a:rPr>
                        <a:t>III - Total Executivo (I+II)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u="none" strike="noStrike" dirty="0">
                          <a:effectLst/>
                        </a:rPr>
                        <a:t>R$ 9.410.562,02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rtl="0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489489"/>
                  </a:ext>
                </a:extLst>
              </a:tr>
              <a:tr h="82647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u="none" strike="noStrike" dirty="0">
                          <a:effectLst/>
                        </a:rPr>
                        <a:t>IV - Saldo em Caixa Legislativo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u="none" strike="noStrike" dirty="0">
                          <a:effectLst/>
                        </a:rPr>
                        <a:t>R$ 328.495,91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rtl="0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069583"/>
                  </a:ext>
                </a:extLst>
              </a:tr>
              <a:tr h="8471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u="none" strike="noStrike" dirty="0">
                          <a:effectLst/>
                        </a:rPr>
                        <a:t>V - Total Município (III+IV)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u="none" strike="noStrike" dirty="0">
                          <a:effectLst/>
                        </a:rPr>
                        <a:t>R$ 9.739.057,93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rtl="0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575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946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68780" y="2606040"/>
            <a:ext cx="9852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>
                <a:latin typeface="Arial Black" panose="020B0A04020102020204" pitchFamily="34" charset="0"/>
              </a:rPr>
              <a:t>Muito Obrigada!</a:t>
            </a:r>
          </a:p>
        </p:txBody>
      </p:sp>
    </p:spTree>
    <p:extLst>
      <p:ext uri="{BB962C8B-B14F-4D97-AF65-F5344CB8AC3E}">
        <p14:creationId xmlns:p14="http://schemas.microsoft.com/office/powerpoint/2010/main" val="2967807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40431"/>
            <a:ext cx="9144000" cy="174660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kumimoji="0" lang="pt-BR" altLang="pt-B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LEI COMPLEMENTAR Nº 101, DE 04 DE MAIO DE 2000</a:t>
            </a:r>
            <a:br>
              <a:rPr kumimoji="0" lang="pt-BR" altLang="pt-B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</a:br>
            <a:r>
              <a:rPr lang="pt-BR" sz="3600" dirty="0">
                <a:latin typeface="Arial Black" panose="020B0A04020102020204" pitchFamily="34" charset="0"/>
              </a:rPr>
              <a:t>Lei de Responsabilidade Fiscal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071972"/>
            <a:ext cx="9144000" cy="2031715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Art. 9º [...]</a:t>
            </a:r>
          </a:p>
          <a:p>
            <a:pPr algn="just"/>
            <a:r>
              <a:rPr lang="pt-BR" dirty="0"/>
              <a:t>§ 4</a:t>
            </a:r>
            <a:r>
              <a:rPr lang="pt-BR" u="sng" baseline="30000" dirty="0"/>
              <a:t>o</a:t>
            </a:r>
            <a:r>
              <a:rPr lang="pt-BR" dirty="0"/>
              <a:t> Até o final dos meses de maio, setembro e fevereiro, o Poder Executivo demonstrará e avaliará o cumprimento das metas fiscais de cada quadrimestre, em audiência pública [...] nas Casas Legislativas estaduais e municipais.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045" y="4845301"/>
            <a:ext cx="1609347" cy="1659639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stretch>
              <a:fillRect/>
            </a:stretch>
          </a:blipFill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486241"/>
            <a:ext cx="1219200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117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08925" y="1628847"/>
            <a:ext cx="1583075" cy="960241"/>
          </a:xfrm>
        </p:spPr>
        <p:txBody>
          <a:bodyPr>
            <a:normAutofit fontScale="90000"/>
          </a:bodyPr>
          <a:lstStyle/>
          <a:p>
            <a:br>
              <a:rPr lang="pt-BR" dirty="0"/>
            </a:b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455" y="4733146"/>
            <a:ext cx="1609347" cy="1659639"/>
          </a:xfrm>
        </p:spPr>
      </p:pic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355306170"/>
              </p:ext>
            </p:extLst>
          </p:nvPr>
        </p:nvGraphicFramePr>
        <p:xfrm>
          <a:off x="1219200" y="1228436"/>
          <a:ext cx="8940800" cy="4909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CB549C07-6E97-1D45-FF19-D618697CED1D}"/>
              </a:ext>
            </a:extLst>
          </p:cNvPr>
          <p:cNvSpPr txBox="1"/>
          <p:nvPr/>
        </p:nvSpPr>
        <p:spPr>
          <a:xfrm>
            <a:off x="1285067" y="643661"/>
            <a:ext cx="9099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Arial Black" panose="020B0A04020102020204" pitchFamily="34" charset="0"/>
              </a:rPr>
              <a:t>Metas x Arrecadação da Receita 2023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198514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 Black" panose="020B0A04020102020204" pitchFamily="34" charset="0"/>
              </a:rPr>
              <a:t>		 </a:t>
            </a:r>
            <a:r>
              <a:rPr lang="pt-BR" sz="3200" dirty="0">
                <a:latin typeface="Arial Black" panose="020B0A04020102020204" pitchFamily="34" charset="0"/>
              </a:rPr>
              <a:t>Composição das Receitas</a:t>
            </a:r>
            <a:endParaRPr lang="pt-BR" sz="3200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455" y="4733146"/>
            <a:ext cx="1609347" cy="1659639"/>
          </a:xfrm>
          <a:prstGeom prst="rect">
            <a:avLst/>
          </a:prstGeom>
        </p:spPr>
      </p:pic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43CD28A0-5954-07F6-8023-B06D07A621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4634751"/>
              </p:ext>
            </p:extLst>
          </p:nvPr>
        </p:nvGraphicFramePr>
        <p:xfrm>
          <a:off x="2139193" y="1459346"/>
          <a:ext cx="7780662" cy="486377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411258">
                  <a:extLst>
                    <a:ext uri="{9D8B030D-6E8A-4147-A177-3AD203B41FA5}">
                      <a16:colId xmlns:a16="http://schemas.microsoft.com/office/drawing/2014/main" val="1166819813"/>
                    </a:ext>
                  </a:extLst>
                </a:gridCol>
                <a:gridCol w="3369404">
                  <a:extLst>
                    <a:ext uri="{9D8B030D-6E8A-4147-A177-3AD203B41FA5}">
                      <a16:colId xmlns:a16="http://schemas.microsoft.com/office/drawing/2014/main" val="585877946"/>
                    </a:ext>
                  </a:extLst>
                </a:gridCol>
              </a:tblGrid>
              <a:tr h="39244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Receita Corrente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R$ 18.943.884,79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80993"/>
                  </a:ext>
                </a:extLst>
              </a:tr>
              <a:tr h="31930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Receita Tributária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>
                          <a:effectLst/>
                        </a:rPr>
                        <a:t>R$ 1.751.204,82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965264"/>
                  </a:ext>
                </a:extLst>
              </a:tr>
              <a:tr h="31930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Receita de Contribuições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>
                          <a:effectLst/>
                        </a:rPr>
                        <a:t>R$ 170.900,90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730487"/>
                  </a:ext>
                </a:extLst>
              </a:tr>
              <a:tr h="31930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Receita Patrimonial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>
                          <a:effectLst/>
                        </a:rPr>
                        <a:t>R$ 1.040.933,62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663414"/>
                  </a:ext>
                </a:extLst>
              </a:tr>
              <a:tr h="31930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Receita de Serviços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>
                          <a:effectLst/>
                        </a:rPr>
                        <a:t>R$ 654.984,72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347608"/>
                  </a:ext>
                </a:extLst>
              </a:tr>
              <a:tr h="31930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Transferências Correntes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>
                          <a:effectLst/>
                        </a:rPr>
                        <a:t>R$ 18.201.903,91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111260"/>
                  </a:ext>
                </a:extLst>
              </a:tr>
              <a:tr h="31930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>
                          <a:effectLst/>
                        </a:rPr>
                        <a:t>Dedução do FUNDEB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-R$ 2.891.546,37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101631"/>
                  </a:ext>
                </a:extLst>
              </a:tr>
              <a:tr h="31930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>
                          <a:effectLst/>
                        </a:rPr>
                        <a:t>Outras Receitas Correntes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R$ 15.503,19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311891"/>
                  </a:ext>
                </a:extLst>
              </a:tr>
              <a:tr h="31930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 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 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950424"/>
                  </a:ext>
                </a:extLst>
              </a:tr>
              <a:tr h="31930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Receita de Capital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R$ 2.048.053,48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664126"/>
                  </a:ext>
                </a:extLst>
              </a:tr>
              <a:tr h="31930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>
                          <a:effectLst/>
                        </a:rPr>
                        <a:t>Operações de Crédito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R$ 1.000.000,00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868910"/>
                  </a:ext>
                </a:extLst>
              </a:tr>
              <a:tr h="31930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>
                          <a:effectLst/>
                        </a:rPr>
                        <a:t>Alienação de Bens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R$ 62.100,00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440429"/>
                  </a:ext>
                </a:extLst>
              </a:tr>
              <a:tr h="31930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>
                          <a:effectLst/>
                        </a:rPr>
                        <a:t>Amortização de Empréstimos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R$ 157.147,94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245436"/>
                  </a:ext>
                </a:extLst>
              </a:tr>
              <a:tr h="31930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Transferências de Capital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R$ 828.805,54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251234"/>
                  </a:ext>
                </a:extLst>
              </a:tr>
              <a:tr h="32037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1" u="none" strike="noStrike" dirty="0">
                          <a:effectLst/>
                        </a:rPr>
                        <a:t>TOTAL DA RECEITA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u="none" strike="noStrike" dirty="0">
                          <a:effectLst/>
                        </a:rPr>
                        <a:t>R$ 20.991.938,27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767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619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6521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t-BR" sz="3600" dirty="0">
                <a:latin typeface="Arial Black" panose="020B0A04020102020204" pitchFamily="34" charset="0"/>
              </a:rPr>
              <a:t>   Despesas Por Categoria Econômica/Grupo</a:t>
            </a:r>
            <a:br>
              <a:rPr lang="pt-BR" dirty="0"/>
            </a:br>
            <a:endParaRPr lang="pt-BR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455" y="4733146"/>
            <a:ext cx="1609347" cy="1659639"/>
          </a:xfrm>
          <a:prstGeom prst="rect">
            <a:avLst/>
          </a:prstGeom>
        </p:spPr>
      </p:pic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97F2C53D-D6B2-F611-5728-215BB4767C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693753"/>
              </p:ext>
            </p:extLst>
          </p:nvPr>
        </p:nvGraphicFramePr>
        <p:xfrm>
          <a:off x="1602297" y="1434516"/>
          <a:ext cx="8279934" cy="458292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407640">
                  <a:extLst>
                    <a:ext uri="{9D8B030D-6E8A-4147-A177-3AD203B41FA5}">
                      <a16:colId xmlns:a16="http://schemas.microsoft.com/office/drawing/2014/main" val="1731929022"/>
                    </a:ext>
                  </a:extLst>
                </a:gridCol>
                <a:gridCol w="2944536">
                  <a:extLst>
                    <a:ext uri="{9D8B030D-6E8A-4147-A177-3AD203B41FA5}">
                      <a16:colId xmlns:a16="http://schemas.microsoft.com/office/drawing/2014/main" val="3322137408"/>
                    </a:ext>
                  </a:extLst>
                </a:gridCol>
                <a:gridCol w="2063692">
                  <a:extLst>
                    <a:ext uri="{9D8B030D-6E8A-4147-A177-3AD203B41FA5}">
                      <a16:colId xmlns:a16="http://schemas.microsoft.com/office/drawing/2014/main" val="296411655"/>
                    </a:ext>
                  </a:extLst>
                </a:gridCol>
                <a:gridCol w="864066">
                  <a:extLst>
                    <a:ext uri="{9D8B030D-6E8A-4147-A177-3AD203B41FA5}">
                      <a16:colId xmlns:a16="http://schemas.microsoft.com/office/drawing/2014/main" val="837225668"/>
                    </a:ext>
                  </a:extLst>
                </a:gridCol>
              </a:tblGrid>
              <a:tr h="56625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 dirty="0">
                          <a:effectLst/>
                        </a:rPr>
                        <a:t>Categoria Econômica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 dirty="0">
                          <a:effectLst/>
                        </a:rPr>
                        <a:t>Grupo de Natureza da Despesa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 dirty="0">
                          <a:effectLst/>
                        </a:rPr>
                        <a:t>Valor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 dirty="0">
                          <a:effectLst/>
                        </a:rPr>
                        <a:t>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965765"/>
                  </a:ext>
                </a:extLst>
              </a:tr>
              <a:tr h="566257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pt-BR" sz="2000" u="none" strike="noStrike" dirty="0">
                          <a:effectLst/>
                        </a:rPr>
                        <a:t>Corrente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Pessoal e Encargos Sociais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>
                          <a:effectLst/>
                        </a:rPr>
                        <a:t>R$ 8.061.184,39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>
                          <a:effectLst/>
                        </a:rPr>
                        <a:t>39,31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0566365"/>
                  </a:ext>
                </a:extLst>
              </a:tr>
              <a:tr h="5662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Juros e Encargos da Dívida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>
                          <a:effectLst/>
                        </a:rPr>
                        <a:t>R$ 227.649,86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>
                          <a:effectLst/>
                        </a:rPr>
                        <a:t>1,11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46173021"/>
                  </a:ext>
                </a:extLst>
              </a:tr>
              <a:tr h="5662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Outras Despesas Correntes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>
                          <a:effectLst/>
                        </a:rPr>
                        <a:t>R$ 8.551.846,97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>
                          <a:effectLst/>
                        </a:rPr>
                        <a:t>41,71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0767408"/>
                  </a:ext>
                </a:extLst>
              </a:tr>
              <a:tr h="566257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pt-BR" sz="2000" u="none" strike="noStrike" dirty="0">
                          <a:effectLst/>
                        </a:rPr>
                        <a:t>Capital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Investimentos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R$ 3.272.722,76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>
                          <a:effectLst/>
                        </a:rPr>
                        <a:t>15,96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8662558"/>
                  </a:ext>
                </a:extLst>
              </a:tr>
              <a:tr h="5662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Inversões Financeiras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R$ 191.666,63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>
                          <a:effectLst/>
                        </a:rPr>
                        <a:t>0,93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43962470"/>
                  </a:ext>
                </a:extLst>
              </a:tr>
              <a:tr h="5662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>
                          <a:effectLst/>
                        </a:rPr>
                        <a:t>Amortização da Dívida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R$ 200.000,00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0,98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3394828"/>
                  </a:ext>
                </a:extLst>
              </a:tr>
              <a:tr h="566257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Total da despesa Liquidada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R$ 20.505.070,61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100,00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32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445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F786C9-A561-A32E-23FB-4FE3E430E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4766"/>
          </a:xfrm>
        </p:spPr>
        <p:txBody>
          <a:bodyPr>
            <a:normAutofit/>
          </a:bodyPr>
          <a:lstStyle/>
          <a:p>
            <a:pPr algn="ctr"/>
            <a:r>
              <a:rPr lang="pt-BR" sz="3200" dirty="0">
                <a:latin typeface="Arial Black" panose="020B0A04020102020204" pitchFamily="34" charset="0"/>
              </a:rPr>
              <a:t>Despesa por Unidade Orçamentária</a:t>
            </a:r>
            <a:endParaRPr lang="pt-BR" sz="3200" dirty="0"/>
          </a:p>
        </p:txBody>
      </p:sp>
      <p:pic>
        <p:nvPicPr>
          <p:cNvPr id="5" name="Espaço Reservado para Conteúdo 3">
            <a:extLst>
              <a:ext uri="{FF2B5EF4-FFF2-40B4-BE49-F238E27FC236}">
                <a16:creationId xmlns:a16="http://schemas.microsoft.com/office/drawing/2014/main" id="{2A1DF1D6-38D7-A868-F2BF-58A13D84B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402" y="4840448"/>
            <a:ext cx="1530400" cy="1552337"/>
          </a:xfrm>
          <a:prstGeom prst="rect">
            <a:avLst/>
          </a:prstGeom>
        </p:spPr>
      </p:pic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AF4FF573-BECD-ABDE-6E17-39A330C72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879AE419-866B-1415-F981-7A663DFE66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7547706"/>
              </p:ext>
            </p:extLst>
          </p:nvPr>
        </p:nvGraphicFramePr>
        <p:xfrm>
          <a:off x="1183867" y="906011"/>
          <a:ext cx="10441325" cy="5495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96197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>
                <a:latin typeface="Arial Black" panose="020B0A04020102020204" pitchFamily="34" charset="0"/>
              </a:rPr>
              <a:t>	Limite de Despesa com Pessoal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455" y="4733146"/>
            <a:ext cx="1609347" cy="1659639"/>
          </a:xfrm>
        </p:spPr>
      </p:pic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1502608585"/>
              </p:ext>
            </p:extLst>
          </p:nvPr>
        </p:nvGraphicFramePr>
        <p:xfrm>
          <a:off x="904525" y="1162009"/>
          <a:ext cx="8128000" cy="5517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3D06B8DE-A2CF-8AFB-2E95-D0E4C0C208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479819"/>
              </p:ext>
            </p:extLst>
          </p:nvPr>
        </p:nvGraphicFramePr>
        <p:xfrm>
          <a:off x="7600292" y="1701759"/>
          <a:ext cx="3687184" cy="157162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508191">
                  <a:extLst>
                    <a:ext uri="{9D8B030D-6E8A-4147-A177-3AD203B41FA5}">
                      <a16:colId xmlns:a16="http://schemas.microsoft.com/office/drawing/2014/main" val="3221887738"/>
                    </a:ext>
                  </a:extLst>
                </a:gridCol>
                <a:gridCol w="2178993">
                  <a:extLst>
                    <a:ext uri="{9D8B030D-6E8A-4147-A177-3AD203B41FA5}">
                      <a16:colId xmlns:a16="http://schemas.microsoft.com/office/drawing/2014/main" val="574280110"/>
                    </a:ext>
                  </a:extLst>
                </a:gridCol>
              </a:tblGrid>
              <a:tr h="251019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RCL Ajustada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 R$   26.781.279,80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161542"/>
                  </a:ext>
                </a:extLst>
              </a:tr>
              <a:tr h="251019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566186"/>
                  </a:ext>
                </a:extLst>
              </a:tr>
              <a:tr h="251019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Legislativo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 R$         674.245,11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0330466"/>
                  </a:ext>
                </a:extLst>
              </a:tr>
              <a:tr h="251019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Executivo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 R$   11.294.945,92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5990332"/>
                  </a:ext>
                </a:extLst>
              </a:tr>
              <a:tr h="251019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Total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 R$   11.969.191,03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718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515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>
                <a:latin typeface="Arial Black" panose="020B0A04020102020204" pitchFamily="34" charset="0"/>
              </a:rPr>
              <a:t>Cálculo da Aplicação dos Recursos da Saúde</a:t>
            </a:r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455" y="4733146"/>
            <a:ext cx="1609347" cy="1659639"/>
          </a:xfrm>
          <a:prstGeom prst="rect">
            <a:avLst/>
          </a:prstGeom>
        </p:spPr>
      </p:pic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C321CC8C-0F5E-CA5E-044F-7697D77AAB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0289122"/>
              </p:ext>
            </p:extLst>
          </p:nvPr>
        </p:nvGraphicFramePr>
        <p:xfrm>
          <a:off x="2244436" y="1428059"/>
          <a:ext cx="7666182" cy="496472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5403745">
                  <a:extLst>
                    <a:ext uri="{9D8B030D-6E8A-4147-A177-3AD203B41FA5}">
                      <a16:colId xmlns:a16="http://schemas.microsoft.com/office/drawing/2014/main" val="2435929880"/>
                    </a:ext>
                  </a:extLst>
                </a:gridCol>
                <a:gridCol w="2262437">
                  <a:extLst>
                    <a:ext uri="{9D8B030D-6E8A-4147-A177-3AD203B41FA5}">
                      <a16:colId xmlns:a16="http://schemas.microsoft.com/office/drawing/2014/main" val="204792364"/>
                    </a:ext>
                  </a:extLst>
                </a:gridCol>
              </a:tblGrid>
              <a:tr h="48487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Despesa 2º Quadrimestre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>
                          <a:effectLst/>
                        </a:rPr>
                        <a:t>R$ 3.860.375,57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7906630"/>
                  </a:ext>
                </a:extLst>
              </a:tr>
              <a:tr h="48487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1" u="sng" strike="noStrike" dirty="0">
                          <a:effectLst/>
                        </a:rPr>
                        <a:t>Recursos Próprios</a:t>
                      </a:r>
                      <a:endParaRPr lang="pt-BR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u="sng" strike="noStrike" dirty="0">
                          <a:effectLst/>
                        </a:rPr>
                        <a:t>R$ 2.669.761,01</a:t>
                      </a:r>
                      <a:endParaRPr lang="pt-BR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37237805"/>
                  </a:ext>
                </a:extLst>
              </a:tr>
              <a:tr h="48487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Recursos Próprios não computados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>
                          <a:effectLst/>
                        </a:rPr>
                        <a:t>R$ 20.855,00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6423459"/>
                  </a:ext>
                </a:extLst>
              </a:tr>
              <a:tr h="48487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Recursos Transferências da União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>
                          <a:effectLst/>
                        </a:rPr>
                        <a:t>R$ 984.833,95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70771051"/>
                  </a:ext>
                </a:extLst>
              </a:tr>
              <a:tr h="48487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Recursos Transferências do Estado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>
                          <a:effectLst/>
                        </a:rPr>
                        <a:t>R$ 184.925,61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4959980"/>
                  </a:ext>
                </a:extLst>
              </a:tr>
              <a:tr h="28189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 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>
                          <a:effectLst/>
                        </a:rPr>
                        <a:t> 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0260689"/>
                  </a:ext>
                </a:extLst>
              </a:tr>
              <a:tr h="45709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Receita de Impostos e Transferências de Impostos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>
                          <a:effectLst/>
                        </a:rPr>
                        <a:t>R$ 15.917.906,75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5469830"/>
                  </a:ext>
                </a:extLst>
              </a:tr>
              <a:tr h="48487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>
                          <a:effectLst/>
                        </a:rPr>
                        <a:t>Mínimo Constitucional a ser Aplicado (15%)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R$ 2.387.686,01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9948543"/>
                  </a:ext>
                </a:extLst>
              </a:tr>
              <a:tr h="29895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 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 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8093398"/>
                  </a:ext>
                </a:extLst>
              </a:tr>
              <a:tr h="48487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Valor Aplicado a maior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R$ 282.075,00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5315285"/>
                  </a:ext>
                </a:extLst>
              </a:tr>
              <a:tr h="48487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1" u="sng" strike="noStrike" dirty="0">
                          <a:effectLst/>
                        </a:rPr>
                        <a:t>Percentual Aplicado 2º Quadrimestre</a:t>
                      </a:r>
                      <a:endParaRPr lang="pt-BR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u="sng" strike="noStrike" dirty="0">
                          <a:effectLst/>
                        </a:rPr>
                        <a:t>16,77%</a:t>
                      </a:r>
                      <a:endParaRPr lang="pt-BR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180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310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1ABE7A-90AE-A24A-13C6-D40173F51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437"/>
            <a:ext cx="10515600" cy="1108797"/>
          </a:xfrm>
        </p:spPr>
        <p:txBody>
          <a:bodyPr>
            <a:normAutofit/>
          </a:bodyPr>
          <a:lstStyle/>
          <a:p>
            <a:pPr algn="ctr"/>
            <a:r>
              <a:rPr lang="pt-BR" sz="3200" u="none" strike="noStrike" dirty="0">
                <a:effectLst/>
                <a:latin typeface="Arial Black" panose="020B0A04020102020204" pitchFamily="34" charset="0"/>
              </a:rPr>
              <a:t>Cálculo de Aplicação dos Recursos da Educação</a:t>
            </a:r>
            <a:endParaRPr lang="pt-BR" sz="3200" dirty="0"/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B93263F9-C785-723D-6E81-89CA54769B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3752223"/>
              </p:ext>
            </p:extLst>
          </p:nvPr>
        </p:nvGraphicFramePr>
        <p:xfrm>
          <a:off x="1265382" y="1321233"/>
          <a:ext cx="8865073" cy="48486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6718543">
                  <a:extLst>
                    <a:ext uri="{9D8B030D-6E8A-4147-A177-3AD203B41FA5}">
                      <a16:colId xmlns:a16="http://schemas.microsoft.com/office/drawing/2014/main" val="262965497"/>
                    </a:ext>
                  </a:extLst>
                </a:gridCol>
                <a:gridCol w="2146530">
                  <a:extLst>
                    <a:ext uri="{9D8B030D-6E8A-4147-A177-3AD203B41FA5}">
                      <a16:colId xmlns:a16="http://schemas.microsoft.com/office/drawing/2014/main" val="2607875189"/>
                    </a:ext>
                  </a:extLst>
                </a:gridCol>
              </a:tblGrid>
              <a:tr h="32595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u="none" strike="noStrike" dirty="0">
                          <a:effectLst/>
                        </a:rPr>
                        <a:t>Despesa custeadas com Recurso de Impostos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u="none" strike="noStrike" dirty="0">
                          <a:effectLst/>
                        </a:rPr>
                        <a:t> R$         2.279.911,80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2155548"/>
                  </a:ext>
                </a:extLst>
              </a:tr>
              <a:tr h="32595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u="none" strike="noStrike" dirty="0">
                          <a:effectLst/>
                        </a:rPr>
                        <a:t>Total das Receitas Transferidas ao FUNDEB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u="none" strike="noStrike">
                          <a:effectLst/>
                        </a:rPr>
                        <a:t> R$         2.891.546,37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2880440"/>
                  </a:ext>
                </a:extLst>
              </a:tr>
              <a:tr h="32595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u="none" strike="noStrike" dirty="0">
                          <a:effectLst/>
                        </a:rPr>
                        <a:t>(-) Receitas do FUNDEB não utilizadas no exercício (superior a 10%)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u="none" strike="noStrike">
                          <a:effectLst/>
                        </a:rPr>
                        <a:t> R$                              -   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09657"/>
                  </a:ext>
                </a:extLst>
              </a:tr>
              <a:tr h="32595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u="none" strike="noStrike" dirty="0">
                          <a:effectLst/>
                        </a:rPr>
                        <a:t>Valor Aplicado até o primeiro quadrimestre que integrará o limite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u="none" strike="noStrike" dirty="0">
                          <a:effectLst/>
                        </a:rPr>
                        <a:t> R$               40.284,51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6462957"/>
                  </a:ext>
                </a:extLst>
              </a:tr>
              <a:tr h="61997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u="none" strike="noStrike" dirty="0">
                          <a:effectLst/>
                        </a:rPr>
                        <a:t>(-) Restos a pagar não processados Inscritos sem disponibilidade Financeira de recursos de impostos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u="none" strike="noStrike">
                          <a:effectLst/>
                        </a:rPr>
                        <a:t> R$                              -   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0647154"/>
                  </a:ext>
                </a:extLst>
              </a:tr>
              <a:tr h="61997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u="none" strike="noStrike" dirty="0">
                          <a:effectLst/>
                        </a:rPr>
                        <a:t>(-) Cancelamento no exercício de Restos a Pagar Inscritos com disponibilidade financeira de Recursos de Impostos Vinculados Ensino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u="none" strike="noStrike">
                          <a:effectLst/>
                        </a:rPr>
                        <a:t>-R$               79.954,74 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1817734"/>
                  </a:ext>
                </a:extLst>
              </a:tr>
              <a:tr h="32595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u="sng" strike="noStrike" dirty="0">
                          <a:effectLst/>
                        </a:rPr>
                        <a:t>Total das Despesa para Fins de Limite</a:t>
                      </a:r>
                      <a:endParaRPr lang="pt-BR" sz="18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1" u="sng" strike="noStrike" dirty="0">
                          <a:effectLst/>
                        </a:rPr>
                        <a:t> R$         5.131.787,94 </a:t>
                      </a:r>
                      <a:endParaRPr lang="pt-BR" sz="18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8589853"/>
                  </a:ext>
                </a:extLst>
              </a:tr>
              <a:tr h="32595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1737615"/>
                  </a:ext>
                </a:extLst>
              </a:tr>
              <a:tr h="32595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u="none" strike="noStrike" dirty="0">
                          <a:effectLst/>
                        </a:rPr>
                        <a:t>Receita de Impostos e Transferência de Impostos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u="none" strike="noStrike" dirty="0">
                          <a:effectLst/>
                        </a:rPr>
                        <a:t> R$       16.442.048,38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7236652"/>
                  </a:ext>
                </a:extLst>
              </a:tr>
              <a:tr h="32595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u="none" strike="noStrike" dirty="0">
                          <a:effectLst/>
                        </a:rPr>
                        <a:t>Valor Exigido (25% sobre Receita Impostos e Transferências)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u="none" strike="noStrike" dirty="0">
                          <a:effectLst/>
                        </a:rPr>
                        <a:t> R$         4.110.512,10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5280753"/>
                  </a:ext>
                </a:extLst>
              </a:tr>
              <a:tr h="32595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7908440"/>
                  </a:ext>
                </a:extLst>
              </a:tr>
              <a:tr h="32595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u="none" strike="noStrike" dirty="0">
                          <a:effectLst/>
                        </a:rPr>
                        <a:t>Valor Aplicado a Maior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u="none" strike="noStrike" dirty="0">
                          <a:effectLst/>
                        </a:rPr>
                        <a:t> R$         1.021.275,85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8476609"/>
                  </a:ext>
                </a:extLst>
              </a:tr>
              <a:tr h="34913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1" u="sng" strike="noStrike" dirty="0">
                          <a:effectLst/>
                        </a:rPr>
                        <a:t>Percentual Aplicado 2º Quadrimestre</a:t>
                      </a:r>
                      <a:endParaRPr lang="pt-BR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u="sng" strike="noStrike" dirty="0">
                          <a:effectLst/>
                        </a:rPr>
                        <a:t>31,21%</a:t>
                      </a:r>
                      <a:endParaRPr lang="pt-BR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201319"/>
                  </a:ext>
                </a:extLst>
              </a:tr>
            </a:tbl>
          </a:graphicData>
        </a:graphic>
      </p:graphicFrame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CD37A7C-A03D-7D31-86D5-0AD3CA15A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455" y="4733146"/>
            <a:ext cx="1609347" cy="165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586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2679</TotalTime>
  <Words>761</Words>
  <Application>Microsoft Office PowerPoint</Application>
  <PresentationFormat>Widescreen</PresentationFormat>
  <Paragraphs>202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Tema do Office</vt:lpstr>
      <vt:lpstr>AUDIÊNCIA PÚBLICA 2º Quadrimestre/2023</vt:lpstr>
      <vt:lpstr>LEI COMPLEMENTAR Nº 101, DE 04 DE MAIO DE 2000 Lei de Responsabilidade Fiscal</vt:lpstr>
      <vt:lpstr> </vt:lpstr>
      <vt:lpstr>   Composição das Receitas</vt:lpstr>
      <vt:lpstr>   Despesas Por Categoria Econômica/Grupo </vt:lpstr>
      <vt:lpstr>Despesa por Unidade Orçamentária</vt:lpstr>
      <vt:lpstr> Limite de Despesa com Pessoal</vt:lpstr>
      <vt:lpstr>Cálculo da Aplicação dos Recursos da Saúde</vt:lpstr>
      <vt:lpstr>Cálculo de Aplicação dos Recursos da Educação</vt:lpstr>
      <vt:lpstr>   Dívida Consolidada </vt:lpstr>
      <vt:lpstr> Acompanhamento Restos a Pagar 2022</vt:lpstr>
      <vt:lpstr>Caixa e Equivalentes de Caixa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AUDIÊNCIA PÚBLICA 3º Quadrimestre/2019</dc:title>
  <dc:creator>User</dc:creator>
  <cp:lastModifiedBy>Usuario</cp:lastModifiedBy>
  <cp:revision>126</cp:revision>
  <cp:lastPrinted>2023-09-25T18:24:33Z</cp:lastPrinted>
  <dcterms:created xsi:type="dcterms:W3CDTF">2021-02-19T12:57:31Z</dcterms:created>
  <dcterms:modified xsi:type="dcterms:W3CDTF">2023-09-25T20:07:07Z</dcterms:modified>
</cp:coreProperties>
</file>