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4" r:id="rId5"/>
    <p:sldId id="286" r:id="rId6"/>
    <p:sldId id="270" r:id="rId7"/>
    <p:sldId id="283" r:id="rId8"/>
    <p:sldId id="268" r:id="rId9"/>
    <p:sldId id="272" r:id="rId10"/>
    <p:sldId id="284" r:id="rId11"/>
    <p:sldId id="271" r:id="rId12"/>
    <p:sldId id="282" r:id="rId13"/>
    <p:sldId id="285" r:id="rId14"/>
    <p:sldId id="277" r:id="rId15"/>
    <p:sldId id="281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13E"/>
    <a:srgbClr val="E64A4A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Contabilidade\Desktop\Base%20Audi&#234;ncia%20P&#250;bl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100\DepPeritiba$\Contabil\2023\Geise\Audi&#234;ncias%20Publicas%20Quadrimestrais\Base%20Audi&#234;ncia%20P&#250;bl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66900053686471"/>
          <c:y val="6.8234004046519914E-2"/>
          <c:w val="0.85097387107784084"/>
          <c:h val="0.7734808067244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Metas X Arrecadação de Receita 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Plan1!$A$2:$A$3</c:f>
              <c:strCache>
                <c:ptCount val="2"/>
                <c:pt idx="0">
                  <c:v>Meta Anual</c:v>
                </c:pt>
                <c:pt idx="1">
                  <c:v>Arrecadação</c:v>
                </c:pt>
              </c:strCache>
            </c:strRef>
          </c:cat>
          <c:val>
            <c:numRef>
              <c:f>Plan1!$B$2:$B$3</c:f>
              <c:numCache>
                <c:formatCode>_("R$"* #,##0.00_);_("R$"* \(#,##0.00\);_("R$"* "-"??_);_(@_)</c:formatCode>
                <c:ptCount val="2"/>
                <c:pt idx="0">
                  <c:v>23400000</c:v>
                </c:pt>
                <c:pt idx="1">
                  <c:v>35195912.579999998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7-4D1E-83EB-6852CC2B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48720832"/>
        <c:axId val="-248717024"/>
        <c:axId val="0"/>
      </c:bar3DChart>
      <c:catAx>
        <c:axId val="-2487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48717024"/>
        <c:crosses val="autoZero"/>
        <c:auto val="1"/>
        <c:lblAlgn val="ctr"/>
        <c:lblOffset val="100"/>
        <c:noMultiLvlLbl val="0"/>
      </c:catAx>
      <c:valAx>
        <c:axId val="-2487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487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5919319526194"/>
                      <c:h val="0.15664460642578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4E-4B14-A3B5-B784223073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80396043591595"/>
                      <c:h val="0.13324407632004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4E-4B14-A3B5-B784223073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3127202171691"/>
                      <c:h val="7.5773591158016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4E-4B14-A3B5-B78422307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'Perda FUNDEB'!$A$1:$A$3</c:f>
              <c:strCache>
                <c:ptCount val="3"/>
                <c:pt idx="0">
                  <c:v>Contribuição ao FUNDEB</c:v>
                </c:pt>
                <c:pt idx="1">
                  <c:v>Recebido do FUNDEB</c:v>
                </c:pt>
                <c:pt idx="2">
                  <c:v>Perda</c:v>
                </c:pt>
              </c:strCache>
            </c:strRef>
          </c:cat>
          <c:val>
            <c:numRef>
              <c:f>'Perda FUNDEB'!$B$1:$B$3</c:f>
              <c:numCache>
                <c:formatCode>_("R$"* #,##0.00_);_("R$"* \(#,##0.00\);_("R$"* "-"??_);_(@_)</c:formatCode>
                <c:ptCount val="3"/>
                <c:pt idx="0">
                  <c:v>4349582.41</c:v>
                </c:pt>
                <c:pt idx="1">
                  <c:v>2515634.39</c:v>
                </c:pt>
                <c:pt idx="2">
                  <c:v>-1833948.02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E-4B14-A3B5-B78422307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1231136"/>
        <c:axId val="411227896"/>
        <c:axId val="0"/>
      </c:bar3DChart>
      <c:catAx>
        <c:axId val="4112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1227896"/>
        <c:crosses val="autoZero"/>
        <c:auto val="1"/>
        <c:lblAlgn val="ctr"/>
        <c:lblOffset val="100"/>
        <c:noMultiLvlLbl val="0"/>
      </c:catAx>
      <c:valAx>
        <c:axId val="41122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123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'Despesa Unidade'!$G$1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A-4C9C-9F1E-E6A7CF40C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A-4C9C-9F1E-E6A7CF40C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A-4C9C-9F1E-E6A7CF40C8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A-4C9C-9F1E-E6A7CF40C8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A-4C9C-9F1E-E6A7CF40C8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DA-4C9C-9F1E-E6A7CF40C8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6DA-4C9C-9F1E-E6A7CF40C8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6DA-4C9C-9F1E-E6A7CF40C8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6DA-4C9C-9F1E-E6A7CF40C8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6DA-4C9C-9F1E-E6A7CF40C8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6DA-4C9C-9F1E-E6A7CF40C8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6DA-4C9C-9F1E-E6A7CF40C8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6DA-4C9C-9F1E-E6A7CF40C8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6DA-4C9C-9F1E-E6A7CF40C8A6}"/>
              </c:ext>
            </c:extLst>
          </c:dPt>
          <c:dLbls>
            <c:dLbl>
              <c:idx val="0"/>
              <c:layout>
                <c:manualLayout>
                  <c:x val="0.26346569999497205"/>
                  <c:y val="2.770686445938957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93406967027659"/>
                      <c:h val="6.6837325844565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DA-4C9C-9F1E-E6A7CF40C8A6}"/>
                </c:ext>
              </c:extLst>
            </c:dLbl>
            <c:dLbl>
              <c:idx val="1"/>
              <c:layout>
                <c:manualLayout>
                  <c:x val="0.25604882522093692"/>
                  <c:y val="7.66654237554008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A-4C9C-9F1E-E6A7CF40C8A6}"/>
                </c:ext>
              </c:extLst>
            </c:dLbl>
            <c:dLbl>
              <c:idx val="2"/>
              <c:layout>
                <c:manualLayout>
                  <c:x val="0.16314500314854677"/>
                  <c:y val="0.172722265017434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DA-4C9C-9F1E-E6A7CF40C8A6}"/>
                </c:ext>
              </c:extLst>
            </c:dLbl>
            <c:dLbl>
              <c:idx val="3"/>
              <c:layout>
                <c:manualLayout>
                  <c:x val="0.12665969117904097"/>
                  <c:y val="0.230026226617315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DA-4C9C-9F1E-E6A7CF40C8A6}"/>
                </c:ext>
              </c:extLst>
            </c:dLbl>
            <c:dLbl>
              <c:idx val="4"/>
              <c:layout>
                <c:manualLayout>
                  <c:x val="2.303175971641323E-2"/>
                  <c:y val="0.25162526399836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3372249211667"/>
                      <c:h val="0.15609222774175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DA-4C9C-9F1E-E6A7CF40C8A6}"/>
                </c:ext>
              </c:extLst>
            </c:dLbl>
            <c:dLbl>
              <c:idx val="5"/>
              <c:layout>
                <c:manualLayout>
                  <c:x val="8.9159182383460982E-3"/>
                  <c:y val="-5.23121880097097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DA-4C9C-9F1E-E6A7CF40C8A6}"/>
                </c:ext>
              </c:extLst>
            </c:dLbl>
            <c:dLbl>
              <c:idx val="6"/>
              <c:layout>
                <c:manualLayout>
                  <c:x val="0.25074892314912139"/>
                  <c:y val="-1.8735131524864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DA-4C9C-9F1E-E6A7CF40C8A6}"/>
                </c:ext>
              </c:extLst>
            </c:dLbl>
            <c:dLbl>
              <c:idx val="7"/>
              <c:layout>
                <c:manualLayout>
                  <c:x val="-0.19184030762379295"/>
                  <c:y val="-5.146311650572966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8325236500157"/>
                      <c:h val="0.12156408106484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6DA-4C9C-9F1E-E6A7CF40C8A6}"/>
                </c:ext>
              </c:extLst>
            </c:dLbl>
            <c:dLbl>
              <c:idx val="8"/>
              <c:layout>
                <c:manualLayout>
                  <c:x val="-0.16292678371758373"/>
                  <c:y val="-0.125199285627115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48471099213936"/>
                      <c:h val="0.17704256728834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6DA-4C9C-9F1E-E6A7CF40C8A6}"/>
                </c:ext>
              </c:extLst>
            </c:dLbl>
            <c:dLbl>
              <c:idx val="9"/>
              <c:layout>
                <c:manualLayout>
                  <c:x val="-9.2730250184754684E-2"/>
                  <c:y val="-5.6964609816644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DA-4C9C-9F1E-E6A7CF40C8A6}"/>
                </c:ext>
              </c:extLst>
            </c:dLbl>
            <c:dLbl>
              <c:idx val="10"/>
              <c:layout>
                <c:manualLayout>
                  <c:x val="-3.7092100073901874E-2"/>
                  <c:y val="0.120764972811285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DA-4C9C-9F1E-E6A7CF40C8A6}"/>
                </c:ext>
              </c:extLst>
            </c:dLbl>
            <c:dLbl>
              <c:idx val="11"/>
              <c:layout>
                <c:manualLayout>
                  <c:x val="-0.1743328703473388"/>
                  <c:y val="0.25064428319323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DA-4C9C-9F1E-E6A7CF40C8A6}"/>
                </c:ext>
              </c:extLst>
            </c:dLbl>
            <c:dLbl>
              <c:idx val="12"/>
              <c:layout>
                <c:manualLayout>
                  <c:x val="-0.20773579981467868"/>
                  <c:y val="0.140719028716709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DA-4C9C-9F1E-E6A7CF40C8A6}"/>
                </c:ext>
              </c:extLst>
            </c:dLbl>
            <c:dLbl>
              <c:idx val="13"/>
              <c:layout>
                <c:manualLayout>
                  <c:x val="-0.23493675371660205"/>
                  <c:y val="2.01819309090558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6DA-4C9C-9F1E-E6A7CF40C8A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'Despesa Unidade'!$F$2:$F$15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 e Meio Amb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Municipais, Defesa Civil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Especiais</c:v>
                </c:pt>
              </c:strCache>
            </c:strRef>
          </c:cat>
          <c:val>
            <c:numRef>
              <c:f>'Despesa Unidade'!$G$2:$G$15</c:f>
              <c:numCache>
                <c:formatCode>_("R$"* #,##0.00_);_("R$"* \(#,##0.00\);_("R$"* "-"??_);_(@_)</c:formatCode>
                <c:ptCount val="14"/>
                <c:pt idx="0">
                  <c:v>835354.1</c:v>
                </c:pt>
                <c:pt idx="1">
                  <c:v>1001613.31</c:v>
                </c:pt>
                <c:pt idx="2">
                  <c:v>3392846.04</c:v>
                </c:pt>
                <c:pt idx="3">
                  <c:v>142205.22</c:v>
                </c:pt>
                <c:pt idx="4">
                  <c:v>4685917.8599999994</c:v>
                </c:pt>
                <c:pt idx="5">
                  <c:v>7852204.8200000003</c:v>
                </c:pt>
                <c:pt idx="6">
                  <c:v>1003012.72</c:v>
                </c:pt>
                <c:pt idx="7">
                  <c:v>754439.7</c:v>
                </c:pt>
                <c:pt idx="8">
                  <c:v>6533573.25</c:v>
                </c:pt>
                <c:pt idx="9">
                  <c:v>1013276.8300000001</c:v>
                </c:pt>
                <c:pt idx="10">
                  <c:v>6480942.3399999999</c:v>
                </c:pt>
                <c:pt idx="11">
                  <c:v>1626758.76</c:v>
                </c:pt>
                <c:pt idx="12">
                  <c:v>2017721.28</c:v>
                </c:pt>
                <c:pt idx="13">
                  <c:v>1348648.68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6DA-4C9C-9F1E-E6A7CF40C8A6}"/>
            </c:ext>
          </c:extLst>
        </c:ser>
        <c:ser>
          <c:idx val="1"/>
          <c:order val="1"/>
          <c:tx>
            <c:strRef>
              <c:f>'Despesa Unidade'!$H$1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6DA-4C9C-9F1E-E6A7CF40C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6DA-4C9C-9F1E-E6A7CF40C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6DA-4C9C-9F1E-E6A7CF40C8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6DA-4C9C-9F1E-E6A7CF40C8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66DA-4C9C-9F1E-E6A7CF40C8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66DA-4C9C-9F1E-E6A7CF40C8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66DA-4C9C-9F1E-E6A7CF40C8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66DA-4C9C-9F1E-E6A7CF40C8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66DA-4C9C-9F1E-E6A7CF40C8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66DA-4C9C-9F1E-E6A7CF40C8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66DA-4C9C-9F1E-E6A7CF40C8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66DA-4C9C-9F1E-E6A7CF40C8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66DA-4C9C-9F1E-E6A7CF40C8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66DA-4C9C-9F1E-E6A7CF40C8A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'Despesa Unidade'!$F$2:$F$15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 e Meio Amb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Municipais, Defesa Civil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Especiais</c:v>
                </c:pt>
              </c:strCache>
            </c:strRef>
          </c:cat>
          <c:val>
            <c:numRef>
              <c:f>'Despesa Unidade'!$H$2:$H$15</c:f>
              <c:numCache>
                <c:formatCode>0.00%</c:formatCode>
                <c:ptCount val="14"/>
                <c:pt idx="0">
                  <c:v>2.1591785105819147E-2</c:v>
                </c:pt>
                <c:pt idx="1">
                  <c:v>2.5889164066649362E-2</c:v>
                </c:pt>
                <c:pt idx="2">
                  <c:v>8.7696466196562017E-2</c:v>
                </c:pt>
                <c:pt idx="3">
                  <c:v>3.6756443179793282E-3</c:v>
                </c:pt>
                <c:pt idx="4">
                  <c:v>0.12111909363542948</c:v>
                </c:pt>
                <c:pt idx="5">
                  <c:v>0.20295958214644225</c:v>
                </c:pt>
                <c:pt idx="6">
                  <c:v>2.5925335266377639E-2</c:v>
                </c:pt>
                <c:pt idx="7">
                  <c:v>1.9500353057103167E-2</c:v>
                </c:pt>
                <c:pt idx="8">
                  <c:v>0.16887629998718917</c:v>
                </c:pt>
                <c:pt idx="9">
                  <c:v>2.6190636481063113E-2</c:v>
                </c:pt>
                <c:pt idx="10">
                  <c:v>0.16751592443071112</c:v>
                </c:pt>
                <c:pt idx="11">
                  <c:v>4.2047588639271452E-2</c:v>
                </c:pt>
                <c:pt idx="12">
                  <c:v>5.2152978337208555E-2</c:v>
                </c:pt>
                <c:pt idx="13">
                  <c:v>3.4859148332194279E-2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66DA-4C9C-9F1E-E6A7CF40C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83747539370081"/>
          <c:y val="3.2196120465445552E-2"/>
          <c:w val="0.61487696850393703"/>
          <c:h val="0.87135543744175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499999999999717E-3"/>
                  <c:y val="-5.8593746395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AF-433E-A3D6-614C37644E4C}"/>
                </c:ext>
              </c:extLst>
            </c:dLbl>
            <c:dLbl>
              <c:idx val="1"/>
              <c:layout>
                <c:manualLayout>
                  <c:x val="6.2500000000000003E-3"/>
                  <c:y val="-2.109374870240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0.06</c:v>
                </c:pt>
                <c:pt idx="1">
                  <c:v>0.54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F-433E-A3D6-614C37644E4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Limite Prudencial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812499999999974E-2"/>
                  <c:y val="-1.406249913493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F-433E-A3D6-614C37644E4C}"/>
                </c:ext>
              </c:extLst>
            </c:dLbl>
            <c:dLbl>
              <c:idx val="1"/>
              <c:layout>
                <c:manualLayout>
                  <c:x val="4.6874999999999944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AF-433E-A3D6-614C37644E4C}"/>
                </c:ext>
              </c:extLst>
            </c:dLbl>
            <c:dLbl>
              <c:idx val="2"/>
              <c:layout>
                <c:manualLayout>
                  <c:x val="3.7499999999999888E-2"/>
                  <c:y val="6.905343866187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 formatCode="0.000%">
                  <c:v>5.6999999999999995E-2</c:v>
                </c:pt>
                <c:pt idx="1">
                  <c:v>0.51300000000000001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AF-433E-A3D6-614C37644E4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Despesa Total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AF-433E-A3D6-614C37644E4C}"/>
                </c:ext>
              </c:extLst>
            </c:dLbl>
            <c:dLbl>
              <c:idx val="1"/>
              <c:layout>
                <c:manualLayout>
                  <c:x val="6.2500000000000003E-3"/>
                  <c:y val="7.031249567467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AF-433E-A3D6-614C37644E4C}"/>
                </c:ext>
              </c:extLst>
            </c:dLbl>
            <c:dLbl>
              <c:idx val="2"/>
              <c:layout>
                <c:manualLayout>
                  <c:x val="2.8124999999999886E-2"/>
                  <c:y val="8.286412639425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AF-433E-A3D6-614C37644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Plan1!$D$2:$D$4</c:f>
              <c:numCache>
                <c:formatCode>0.00%</c:formatCode>
                <c:ptCount val="3"/>
                <c:pt idx="0">
                  <c:v>2.35E-2</c:v>
                </c:pt>
                <c:pt idx="1">
                  <c:v>0.43269999999999997</c:v>
                </c:pt>
                <c:pt idx="2">
                  <c:v>0.45619999999999999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AF-433E-A3D6-614C37644E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48716480"/>
        <c:axId val="-248726272"/>
        <c:axId val="0"/>
      </c:bar3DChart>
      <c:catAx>
        <c:axId val="-24871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48726272"/>
        <c:crosses val="autoZero"/>
        <c:auto val="1"/>
        <c:lblAlgn val="ctr"/>
        <c:lblOffset val="100"/>
        <c:noMultiLvlLbl val="0"/>
      </c:catAx>
      <c:valAx>
        <c:axId val="-2487262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4871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46444389763778"/>
          <c:y val="0.6849876374408107"/>
          <c:w val="0.2381605561023622"/>
          <c:h val="0.19165917832570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0.24803</cdr:x>
      <cdr:y>0.28674</cdr:y>
    </cdr:from>
    <cdr:to>
      <cdr:x>0.57298</cdr:x>
      <cdr:y>0.3569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217580" y="1407877"/>
          <a:ext cx="2905313" cy="344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Arial Black" panose="020B0A04020102020204" pitchFamily="34" charset="0"/>
            </a:rPr>
            <a:t>R$ 23.400.000,00</a:t>
          </a:r>
        </a:p>
        <a:p xmlns:a="http://schemas.openxmlformats.org/drawingml/2006/main">
          <a:endParaRPr lang="pt-BR" sz="2000" dirty="0">
            <a:latin typeface="Arial Black" panose="020B0A04020102020204" pitchFamily="34" charset="0"/>
          </a:endParaRP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0.62028</cdr:x>
      <cdr:y>0.11227</cdr:y>
    </cdr:from>
    <cdr:to>
      <cdr:x>0.94415</cdr:x>
      <cdr:y>0.24641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545814" y="551224"/>
          <a:ext cx="2895657" cy="65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Arial Black" panose="020B0A04020102020204" pitchFamily="34" charset="0"/>
            </a:rPr>
            <a:t>R$ 35.195.912,58</a:t>
          </a:r>
        </a:p>
        <a:p xmlns:a="http://schemas.openxmlformats.org/drawingml/2006/main">
          <a:endParaRPr lang="pt-BR" sz="2000" dirty="0">
            <a:latin typeface="Arial Black" panose="020B0A040201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6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9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0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0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2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3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0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3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26/02/2024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4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latin typeface="Arial Black" panose="020B0A04020102020204" pitchFamily="34" charset="0"/>
              </a:rPr>
              <a:t>AUDIÊNCIA PÚBLICA</a:t>
            </a:r>
            <a:br>
              <a:rPr lang="pt-BR" altLang="pt-BR" b="1" dirty="0">
                <a:latin typeface="Arial Black" panose="020B0A04020102020204" pitchFamily="34" charset="0"/>
              </a:rPr>
            </a:br>
            <a:r>
              <a:rPr lang="pt-BR" altLang="pt-BR" b="1" dirty="0">
                <a:latin typeface="Arial Black" panose="020B0A04020102020204" pitchFamily="34" charset="0"/>
              </a:rPr>
              <a:t>3º Quadrimestre/2023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MUNICÍPIO DE PERITIBA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15" y="4540995"/>
            <a:ext cx="1609347" cy="16596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48355" y="5831302"/>
            <a:ext cx="51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Peritiba-SC</a:t>
            </a:r>
            <a:r>
              <a:rPr lang="pt-BR" b="1"/>
              <a:t>, 26/02/2024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4863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ABE7A-90AE-A24A-13C6-D40173F5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437"/>
            <a:ext cx="10515600" cy="1108797"/>
          </a:xfrm>
        </p:spPr>
        <p:txBody>
          <a:bodyPr>
            <a:normAutofit/>
          </a:bodyPr>
          <a:lstStyle/>
          <a:p>
            <a:pPr algn="ctr"/>
            <a:r>
              <a:rPr lang="pt-BR" sz="3200" u="none" strike="noStrike" dirty="0">
                <a:effectLst/>
                <a:latin typeface="Arial Black" panose="020B0A04020102020204" pitchFamily="34" charset="0"/>
              </a:rPr>
              <a:t>Cálculo de Aplicação dos Recursos da Educação</a:t>
            </a:r>
            <a:endParaRPr lang="pt-BR" sz="32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D37A7C-A03D-7D31-86D5-0AD3CA15A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89" y="4982966"/>
            <a:ext cx="1239613" cy="1409819"/>
          </a:xfrm>
          <a:prstGeom prst="rect">
            <a:avLst/>
          </a:prstGeom>
        </p:spPr>
      </p:pic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DE9AC9EF-A1B9-CDF8-785E-F731C189E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918007"/>
              </p:ext>
            </p:extLst>
          </p:nvPr>
        </p:nvGraphicFramePr>
        <p:xfrm>
          <a:off x="1294544" y="1328306"/>
          <a:ext cx="9205645" cy="484865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908041">
                  <a:extLst>
                    <a:ext uri="{9D8B030D-6E8A-4147-A177-3AD203B41FA5}">
                      <a16:colId xmlns:a16="http://schemas.microsoft.com/office/drawing/2014/main" val="138365704"/>
                    </a:ext>
                  </a:extLst>
                </a:gridCol>
                <a:gridCol w="2297604">
                  <a:extLst>
                    <a:ext uri="{9D8B030D-6E8A-4147-A177-3AD203B41FA5}">
                      <a16:colId xmlns:a16="http://schemas.microsoft.com/office/drawing/2014/main" val="3211808045"/>
                    </a:ext>
                  </a:extLst>
                </a:gridCol>
              </a:tblGrid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Despesa custeadas com Recurso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3.800.254,94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310796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Total das Receitas Transferidas ao FUNDEB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4.349.582,41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523241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Receitas do FUNDEB não utilizadas no exercício (superior a 10%)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>
                          <a:effectLst/>
                        </a:rPr>
                        <a:t> R$                              -   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6552100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Valor Aplicado até o primeiro quadrimestre que integrará o limite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      40.284,51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248635"/>
                  </a:ext>
                </a:extLst>
              </a:tr>
              <a:tr h="61388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Restos a pagar não processados Inscritos sem disponibilidade Financeira de recursos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                     -   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1815720"/>
                  </a:ext>
                </a:extLst>
              </a:tr>
              <a:tr h="61388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(-) Cancelamento no exercício de Restos a Pagar Inscritos com disponibilidade financeira de Recursos de Impostos Vinculados Ensino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-R$               90.529,93 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625546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sng" strike="noStrike" dirty="0">
                          <a:effectLst/>
                        </a:rPr>
                        <a:t>Total das Despesa para Fins de Limite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u="sng" strike="noStrike" dirty="0">
                          <a:effectLst/>
                        </a:rPr>
                        <a:t> R$         8.099.591,93 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391260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13864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Receita de Impostos e Transferência de 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25.189.026,17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2726745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Valor Exigido (25% sobre Receita Impostos e Transferências)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6.297.256,54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896967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272595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Valor Aplicado a Maior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u="none" strike="noStrike" dirty="0">
                          <a:effectLst/>
                        </a:rPr>
                        <a:t> R$         1.802.335,39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111923"/>
                  </a:ext>
                </a:extLst>
              </a:tr>
              <a:tr h="3291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sng" strike="noStrike" dirty="0">
                          <a:effectLst/>
                        </a:rPr>
                        <a:t>Percentual Aplicado até 3º Quadrimestre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sng" strike="noStrike" dirty="0">
                          <a:effectLst/>
                        </a:rPr>
                        <a:t>32,16%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1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75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3515"/>
            <a:ext cx="10515600" cy="708666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	</a:t>
            </a:r>
            <a:r>
              <a:rPr lang="pt-BR" sz="3200" dirty="0">
                <a:latin typeface="Arial Black" panose="020B0A04020102020204" pitchFamily="34" charset="0"/>
              </a:rPr>
              <a:t>Dívida Consolidada</a:t>
            </a:r>
            <a:r>
              <a:rPr lang="pt-BR" dirty="0">
                <a:latin typeface="Arial Black" panose="020B0A04020102020204" pitchFamily="34" charset="0"/>
              </a:rPr>
              <a:t>	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11" y="5311739"/>
            <a:ext cx="1384991" cy="1341105"/>
          </a:xfrm>
          <a:prstGeom prst="rect">
            <a:avLst/>
          </a:prstGeom>
        </p:spPr>
      </p:pic>
      <p:graphicFrame>
        <p:nvGraphicFramePr>
          <p:cNvPr id="19" name="Espaço Reservado para Conteúdo 18">
            <a:extLst>
              <a:ext uri="{FF2B5EF4-FFF2-40B4-BE49-F238E27FC236}">
                <a16:creationId xmlns:a16="http://schemas.microsoft.com/office/drawing/2014/main" id="{226469F2-DD87-DD57-C943-AE890937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194448"/>
              </p:ext>
            </p:extLst>
          </p:nvPr>
        </p:nvGraphicFramePr>
        <p:xfrm>
          <a:off x="1837189" y="1260759"/>
          <a:ext cx="8305101" cy="49470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59978">
                  <a:extLst>
                    <a:ext uri="{9D8B030D-6E8A-4147-A177-3AD203B41FA5}">
                      <a16:colId xmlns:a16="http://schemas.microsoft.com/office/drawing/2014/main" val="4037339659"/>
                    </a:ext>
                  </a:extLst>
                </a:gridCol>
                <a:gridCol w="3305262">
                  <a:extLst>
                    <a:ext uri="{9D8B030D-6E8A-4147-A177-3AD203B41FA5}">
                      <a16:colId xmlns:a16="http://schemas.microsoft.com/office/drawing/2014/main" val="1339893804"/>
                    </a:ext>
                  </a:extLst>
                </a:gridCol>
                <a:gridCol w="2239861">
                  <a:extLst>
                    <a:ext uri="{9D8B030D-6E8A-4147-A177-3AD203B41FA5}">
                      <a16:colId xmlns:a16="http://schemas.microsoft.com/office/drawing/2014/main" val="3535578481"/>
                    </a:ext>
                  </a:extLst>
                </a:gridCol>
              </a:tblGrid>
              <a:tr h="329806">
                <a:tc rowSpan="2">
                  <a:txBody>
                    <a:bodyPr/>
                    <a:lstStyle/>
                    <a:p>
                      <a:pPr lvl="0" algn="l" fontAlgn="b"/>
                      <a:r>
                        <a:rPr lang="pt-BR" sz="2000" b="0" u="none" strike="noStrike" dirty="0">
                          <a:effectLst/>
                        </a:rPr>
                        <a:t>BRDE Pavimentação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Contratação em 2020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>
                          <a:effectLst/>
                        </a:rPr>
                        <a:t> R$         1.500.000,00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320294"/>
                  </a:ext>
                </a:extLst>
              </a:tr>
              <a:tr h="3298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Saldo Devedor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   979.525,29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7095420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941795"/>
                  </a:ext>
                </a:extLst>
              </a:tr>
              <a:tr h="3298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2000" b="0" u="none" strike="noStrike" dirty="0">
                          <a:effectLst/>
                        </a:rPr>
                        <a:t>CEF FINISA 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em 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5.000.000,00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21268"/>
                  </a:ext>
                </a:extLst>
              </a:tr>
              <a:tr h="3298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Saldo Devedor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2.000.000,00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5716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037122"/>
                  </a:ext>
                </a:extLst>
              </a:tr>
              <a:tr h="3298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2000" b="0" u="none" strike="noStrike" dirty="0">
                          <a:effectLst/>
                        </a:rPr>
                        <a:t>CEF FINISA II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em 2023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1.000.000,00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464159"/>
                  </a:ext>
                </a:extLst>
              </a:tr>
              <a:tr h="3298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Saldo Devedor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   750.000,00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869997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51509"/>
                  </a:ext>
                </a:extLst>
              </a:tr>
              <a:tr h="3298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2000" b="0" u="none" strike="noStrike" dirty="0">
                          <a:effectLst/>
                        </a:rPr>
                        <a:t>CEF FINISA III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Contratação em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3.000.000,00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4684961"/>
                  </a:ext>
                </a:extLst>
              </a:tr>
              <a:tr h="3298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Saldo Devedor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   500.000,00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164167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65520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Precatórios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 Saldo Devedor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u="none" strike="noStrike" dirty="0">
                          <a:effectLst/>
                        </a:rPr>
                        <a:t> R$            783.960,81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93676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492021"/>
                  </a:ext>
                </a:extLst>
              </a:tr>
              <a:tr h="32980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Consolidada 31/12/2023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effectLst/>
                        </a:rPr>
                        <a:t> R$         5.013.486,10 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72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4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Acompanhamento Restos a Pagar 2022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9" y="5279659"/>
            <a:ext cx="1478202" cy="1325563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F3395FE-F091-E987-0149-60962A04E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40041"/>
              </p:ext>
            </p:extLst>
          </p:nvPr>
        </p:nvGraphicFramePr>
        <p:xfrm>
          <a:off x="1270402" y="1690688"/>
          <a:ext cx="9890451" cy="32263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1707">
                  <a:extLst>
                    <a:ext uri="{9D8B030D-6E8A-4147-A177-3AD203B41FA5}">
                      <a16:colId xmlns:a16="http://schemas.microsoft.com/office/drawing/2014/main" val="966732733"/>
                    </a:ext>
                  </a:extLst>
                </a:gridCol>
                <a:gridCol w="2047534">
                  <a:extLst>
                    <a:ext uri="{9D8B030D-6E8A-4147-A177-3AD203B41FA5}">
                      <a16:colId xmlns:a16="http://schemas.microsoft.com/office/drawing/2014/main" val="824263490"/>
                    </a:ext>
                  </a:extLst>
                </a:gridCol>
                <a:gridCol w="2533388">
                  <a:extLst>
                    <a:ext uri="{9D8B030D-6E8A-4147-A177-3AD203B41FA5}">
                      <a16:colId xmlns:a16="http://schemas.microsoft.com/office/drawing/2014/main" val="836477691"/>
                    </a:ext>
                  </a:extLst>
                </a:gridCol>
                <a:gridCol w="1927822">
                  <a:extLst>
                    <a:ext uri="{9D8B030D-6E8A-4147-A177-3AD203B41FA5}">
                      <a16:colId xmlns:a16="http://schemas.microsoft.com/office/drawing/2014/main" val="2398008625"/>
                    </a:ext>
                  </a:extLst>
                </a:gridCol>
              </a:tblGrid>
              <a:tr h="72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Acompanhamento de RP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Pagamento/Liquidação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Saldo a Pagar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90863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Restos a Pagar Processados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R$ 732.836,52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R$ 731.500,75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R$ 1.335,77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435409"/>
                  </a:ext>
                </a:extLst>
              </a:tr>
              <a:tr h="8640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Restos a Pagar Não-Processados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R$ 6.852.013,79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R$ 6.810.846,60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R$ 41.167,19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50959"/>
                  </a:ext>
                </a:extLst>
              </a:tr>
              <a:tr h="8076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R$ 7.584.850,31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R$ 7.542.347,35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R$ 42.502,96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9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2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B1C0D-D9A2-9141-2AE5-9BE2B6B8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Restos a Pagar ao final de 2023</a:t>
            </a:r>
            <a:endParaRPr lang="pt-BR" sz="3200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75384F43-891F-FEBD-6E1F-A264D36E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9" y="5279659"/>
            <a:ext cx="1478202" cy="1325563"/>
          </a:xfrm>
          <a:prstGeom prst="rect">
            <a:avLst/>
          </a:prstGeom>
        </p:spPr>
      </p:pic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F78A91A4-F37B-AC9D-0B39-6FFB358AC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47301"/>
              </p:ext>
            </p:extLst>
          </p:nvPr>
        </p:nvGraphicFramePr>
        <p:xfrm>
          <a:off x="1635853" y="1690687"/>
          <a:ext cx="8856656" cy="35889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02031">
                  <a:extLst>
                    <a:ext uri="{9D8B030D-6E8A-4147-A177-3AD203B41FA5}">
                      <a16:colId xmlns:a16="http://schemas.microsoft.com/office/drawing/2014/main" val="3608122280"/>
                    </a:ext>
                  </a:extLst>
                </a:gridCol>
                <a:gridCol w="2854625">
                  <a:extLst>
                    <a:ext uri="{9D8B030D-6E8A-4147-A177-3AD203B41FA5}">
                      <a16:colId xmlns:a16="http://schemas.microsoft.com/office/drawing/2014/main" val="2839048961"/>
                    </a:ext>
                  </a:extLst>
                </a:gridCol>
              </a:tblGrid>
              <a:tr h="7177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Saldo em contas Banco 31/12/2023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R$ 8.020.897,33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342967"/>
                  </a:ext>
                </a:extLst>
              </a:tr>
              <a:tr h="7177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Restos a Pagar Processados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R$ 1.642.077,24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1549308"/>
                  </a:ext>
                </a:extLst>
              </a:tr>
              <a:tr h="7177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>
                          <a:effectLst/>
                        </a:rPr>
                        <a:t>Restos a Pagar Não-Processados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R$ 2.464.338,25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6198125"/>
                  </a:ext>
                </a:extLst>
              </a:tr>
              <a:tr h="7177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Retenções/Consignações a Pagar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R$ 269.691,18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714094"/>
                  </a:ext>
                </a:extLst>
              </a:tr>
              <a:tr h="7177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Disponibilidade Financeira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R$ 3.644.790,66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2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4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5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Composição das Disponibilidades Financeiras</a:t>
            </a:r>
            <a:endParaRPr lang="pt-BR" sz="3200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3347A48-B4EC-17D4-FE4F-D4BFF4938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021117"/>
              </p:ext>
            </p:extLst>
          </p:nvPr>
        </p:nvGraphicFramePr>
        <p:xfrm>
          <a:off x="1795245" y="1669409"/>
          <a:ext cx="8335210" cy="44545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514499">
                  <a:extLst>
                    <a:ext uri="{9D8B030D-6E8A-4147-A177-3AD203B41FA5}">
                      <a16:colId xmlns:a16="http://schemas.microsoft.com/office/drawing/2014/main" val="2532456720"/>
                    </a:ext>
                  </a:extLst>
                </a:gridCol>
                <a:gridCol w="2820711">
                  <a:extLst>
                    <a:ext uri="{9D8B030D-6E8A-4147-A177-3AD203B41FA5}">
                      <a16:colId xmlns:a16="http://schemas.microsoft.com/office/drawing/2014/main" val="2437986247"/>
                    </a:ext>
                  </a:extLst>
                </a:gridCol>
              </a:tblGrid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 - Superávit 2022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>
                          <a:effectLst/>
                        </a:rPr>
                        <a:t>R$ 5.934.689,77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104967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II - Receita Arrecadada 2023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>
                          <a:effectLst/>
                        </a:rPr>
                        <a:t>R$ 35.195.912,58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111316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III - Restos 2022 Cancelados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R$ 1.202.703,22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669177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IV - Disponibilidade </a:t>
                      </a:r>
                      <a:r>
                        <a:rPr lang="pt-BR" sz="2400" b="1" u="none" strike="noStrike" dirty="0">
                          <a:effectLst/>
                        </a:rPr>
                        <a:t>(I+II+III)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R$ 42.333.305,57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335661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>
                          <a:effectLst/>
                        </a:rPr>
                        <a:t>V - Despesa Empenhada 2023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effectLst/>
                        </a:rPr>
                        <a:t>R$ 38.688.514,91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465145"/>
                  </a:ext>
                </a:extLst>
              </a:tr>
              <a:tr h="7424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VI - Superávit 2023 (IV-V)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R$ 3.644.790,66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08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94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780" y="2606040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Arial Black" panose="020B0A04020102020204" pitchFamily="34" charset="0"/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29678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40431"/>
            <a:ext cx="9144000" cy="17466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LEI COMPLEMENTAR Nº 101, DE 04 DE MAIO DE 2000</a:t>
            </a:r>
            <a:b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Lei de Responsabilidade Fiscal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972"/>
            <a:ext cx="9144000" cy="20317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9º [...]</a:t>
            </a:r>
          </a:p>
          <a:p>
            <a:pPr algn="just"/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Até o final dos meses de maio, setembro e fevereiro, o Poder Executivo demonstrará e avaliará o cumprimento das metas fiscais de cada quadrimestre, em audiência pública [...] nas Casas Legislativas estaduais e municipais.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86241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8925" y="1628847"/>
            <a:ext cx="1583075" cy="960241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50465050"/>
              </p:ext>
            </p:extLst>
          </p:nvPr>
        </p:nvGraphicFramePr>
        <p:xfrm>
          <a:off x="1219199" y="1228436"/>
          <a:ext cx="9325761" cy="490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B549C07-6E97-1D45-FF19-D618697CED1D}"/>
              </a:ext>
            </a:extLst>
          </p:cNvPr>
          <p:cNvSpPr txBox="1"/>
          <p:nvPr/>
        </p:nvSpPr>
        <p:spPr>
          <a:xfrm>
            <a:off x="1285067" y="643661"/>
            <a:ext cx="90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Metas x Arrecadação da Receita 2023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9851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 </a:t>
            </a:r>
            <a:r>
              <a:rPr lang="pt-BR" sz="3200" dirty="0">
                <a:latin typeface="Arial Black" panose="020B0A04020102020204" pitchFamily="34" charset="0"/>
              </a:rPr>
              <a:t>Composição das Receitas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2B79FC8-B8C5-6F1F-5A6D-45F9306D9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81843"/>
              </p:ext>
            </p:extLst>
          </p:nvPr>
        </p:nvGraphicFramePr>
        <p:xfrm>
          <a:off x="1929467" y="1291905"/>
          <a:ext cx="8128933" cy="50101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08711">
                  <a:extLst>
                    <a:ext uri="{9D8B030D-6E8A-4147-A177-3AD203B41FA5}">
                      <a16:colId xmlns:a16="http://schemas.microsoft.com/office/drawing/2014/main" val="1403632153"/>
                    </a:ext>
                  </a:extLst>
                </a:gridCol>
                <a:gridCol w="3520222">
                  <a:extLst>
                    <a:ext uri="{9D8B030D-6E8A-4147-A177-3AD203B41FA5}">
                      <a16:colId xmlns:a16="http://schemas.microsoft.com/office/drawing/2014/main" val="2850567867"/>
                    </a:ext>
                  </a:extLst>
                </a:gridCol>
              </a:tblGrid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R$ 29.442.925,46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45424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Tributária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R$ 2.579.561,87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563223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Contribuições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R$ 257.175,81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220229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Patrimonial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R$ 1.325.701,55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100751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Receita de Serviços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R$ 864.623,76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0042255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Transferências Correntes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R$ 24.391.810,34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723201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Outras Receitas Correntes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R$ 24.052,13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481547"/>
                  </a:ext>
                </a:extLst>
              </a:tr>
              <a:tr h="35638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0618131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R$ 5.752.987,12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10254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Operações de Crédito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R$ 2.750.000,00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422690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Alienação de Bens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R$ 82.200,00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136396"/>
                  </a:ext>
                </a:extLst>
              </a:tr>
              <a:tr h="3541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Amortização de Empréstimos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R$ 257.535,53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61519"/>
                  </a:ext>
                </a:extLst>
              </a:tr>
              <a:tr h="3870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Transferências de Capital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R$ 2.663.251,59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270807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 DA RECEITA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R$ 35.195.912,58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06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D1647-7EB0-C4B9-6DB6-EF428FCC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4835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>
                <a:latin typeface="Arial Black" panose="020B0A04020102020204" pitchFamily="34" charset="0"/>
              </a:rPr>
              <a:t>Perdas com FUNDEB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6E678DA4-1554-164A-49FD-09CB7F5AC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741A8D-8295-C76A-04AF-B9CFCAF7E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561549"/>
              </p:ext>
            </p:extLst>
          </p:nvPr>
        </p:nvGraphicFramePr>
        <p:xfrm>
          <a:off x="1972637" y="1565871"/>
          <a:ext cx="8342617" cy="461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54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52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   Despesas Por Categoria Econômica/Grupo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E7036DA-CFF4-74B4-6653-586E776F6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280312"/>
              </p:ext>
            </p:extLst>
          </p:nvPr>
        </p:nvGraphicFramePr>
        <p:xfrm>
          <a:off x="1839074" y="1417834"/>
          <a:ext cx="8291381" cy="472610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51452">
                  <a:extLst>
                    <a:ext uri="{9D8B030D-6E8A-4147-A177-3AD203B41FA5}">
                      <a16:colId xmlns:a16="http://schemas.microsoft.com/office/drawing/2014/main" val="2684381288"/>
                    </a:ext>
                  </a:extLst>
                </a:gridCol>
                <a:gridCol w="2612702">
                  <a:extLst>
                    <a:ext uri="{9D8B030D-6E8A-4147-A177-3AD203B41FA5}">
                      <a16:colId xmlns:a16="http://schemas.microsoft.com/office/drawing/2014/main" val="268779932"/>
                    </a:ext>
                  </a:extLst>
                </a:gridCol>
                <a:gridCol w="1127227">
                  <a:extLst>
                    <a:ext uri="{9D8B030D-6E8A-4147-A177-3AD203B41FA5}">
                      <a16:colId xmlns:a16="http://schemas.microsoft.com/office/drawing/2014/main" val="4206732985"/>
                    </a:ext>
                  </a:extLst>
                </a:gridCol>
              </a:tblGrid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 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R$ 28.256.932,78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73,04%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76093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Pessoal e Encargos Sociais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R$ 13.053.758,10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33,74%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4298002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Juros e Encargos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R$ 364.071,31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0,94%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478805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Outras Despesas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R$ 14.839.103,37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38,36%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587914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82064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R$ 10.431.582,13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26,96%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74622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Investimentos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R$ 9.046.582,13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23,38%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869373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Inversões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R$ 1.085.000,00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2,80%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763048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Amortização da Dívida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R$ 300.000,00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</a:rPr>
                        <a:t>0,78%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430998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3782570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 DA DESPESA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R$ 38.688.514,91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100,00%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9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786C9-A561-A32E-23FB-4FE3E430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Despesa por Unidade Orçamentária</a:t>
            </a:r>
            <a:endParaRPr lang="pt-BR" sz="3200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2A1DF1D6-38D7-A868-F2BF-58A13D84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02" y="4840448"/>
            <a:ext cx="1530400" cy="1552337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79AE419-866B-1415-F981-7A663DFE6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70057"/>
              </p:ext>
            </p:extLst>
          </p:nvPr>
        </p:nvGraphicFramePr>
        <p:xfrm>
          <a:off x="680527" y="847083"/>
          <a:ext cx="10441325" cy="564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619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	Limite de Despesa com Pessoal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437740422"/>
              </p:ext>
            </p:extLst>
          </p:nvPr>
        </p:nvGraphicFramePr>
        <p:xfrm>
          <a:off x="904525" y="1162009"/>
          <a:ext cx="8128000" cy="55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0C6F1FC-57AA-5184-74FF-FC2EB23D7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58403"/>
              </p:ext>
            </p:extLst>
          </p:nvPr>
        </p:nvGraphicFramePr>
        <p:xfrm>
          <a:off x="7508147" y="1409175"/>
          <a:ext cx="4093828" cy="17240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50514">
                  <a:extLst>
                    <a:ext uri="{9D8B030D-6E8A-4147-A177-3AD203B41FA5}">
                      <a16:colId xmlns:a16="http://schemas.microsoft.com/office/drawing/2014/main" val="840662541"/>
                    </a:ext>
                  </a:extLst>
                </a:gridCol>
                <a:gridCol w="2243314">
                  <a:extLst>
                    <a:ext uri="{9D8B030D-6E8A-4147-A177-3AD203B41FA5}">
                      <a16:colId xmlns:a16="http://schemas.microsoft.com/office/drawing/2014/main" val="1351571118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</a:rPr>
                        <a:t>RCL Ajustada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</a:rPr>
                        <a:t> R$   28.466.942,82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52040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57465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</a:rPr>
                        <a:t>Legislativo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</a:rPr>
                        <a:t> R$         669.029,70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625297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</a:rPr>
                        <a:t>Executivo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</a:rPr>
                        <a:t> R$   12.318.528,83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939724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</a:rPr>
                        <a:t>Total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</a:rPr>
                        <a:t> R$   12.987.558,53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5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Cálculo da Aplicação dos Recursos da Saúde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1AC8FB6-2985-8CE4-32F1-8D8B7096A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00326"/>
              </p:ext>
            </p:extLst>
          </p:nvPr>
        </p:nvGraphicFramePr>
        <p:xfrm>
          <a:off x="1543573" y="1451294"/>
          <a:ext cx="8586881" cy="469783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32932">
                  <a:extLst>
                    <a:ext uri="{9D8B030D-6E8A-4147-A177-3AD203B41FA5}">
                      <a16:colId xmlns:a16="http://schemas.microsoft.com/office/drawing/2014/main" val="3797390097"/>
                    </a:ext>
                  </a:extLst>
                </a:gridCol>
                <a:gridCol w="2853949">
                  <a:extLst>
                    <a:ext uri="{9D8B030D-6E8A-4147-A177-3AD203B41FA5}">
                      <a16:colId xmlns:a16="http://schemas.microsoft.com/office/drawing/2014/main" val="2012442479"/>
                    </a:ext>
                  </a:extLst>
                </a:gridCol>
              </a:tblGrid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 2023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R$ 6.480.942,34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641816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sng" strike="noStrike" dirty="0">
                          <a:effectLst/>
                        </a:rPr>
                        <a:t>Recursos Próprios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R$ 4.667.733,42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636376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Próprios não computados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R$ 46.296,87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2002055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Recursos Transferências da União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R$ 1.324.151,58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991437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Recursos Transferências do Estado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R$ 442.760,47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840194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592753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Receita de Impostos e Transferências de Impostos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R$ 24.011.887,16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901864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Mínimo Constitucional a ser Aplicado (15%)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R$ 3.601.783,07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632067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109442"/>
                  </a:ext>
                </a:extLst>
              </a:tr>
              <a:tr h="4251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Valor Aplicado a maior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R$ 1.065.950,35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265349"/>
                  </a:ext>
                </a:extLst>
              </a:tr>
              <a:tr h="4464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effectLst/>
                        </a:rPr>
                        <a:t>Percentual Aplicado até 3º Quadrimestre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19,44%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0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1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842</Words>
  <Application>Microsoft Office PowerPoint</Application>
  <PresentationFormat>Widescreen</PresentationFormat>
  <Paragraphs>229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AUDIÊNCIA PÚBLICA 3º Quadrimestre/2023</vt:lpstr>
      <vt:lpstr>LEI COMPLEMENTAR Nº 101, DE 04 DE MAIO DE 2000 Lei de Responsabilidade Fiscal</vt:lpstr>
      <vt:lpstr> </vt:lpstr>
      <vt:lpstr>   Composição das Receitas</vt:lpstr>
      <vt:lpstr> Perdas com FUNDEB </vt:lpstr>
      <vt:lpstr>   Despesas Por Categoria Econômica/Grupo </vt:lpstr>
      <vt:lpstr>Despesa por Unidade Orçamentária</vt:lpstr>
      <vt:lpstr> Limite de Despesa com Pessoal</vt:lpstr>
      <vt:lpstr>Cálculo da Aplicação dos Recursos da Saúde</vt:lpstr>
      <vt:lpstr>Cálculo de Aplicação dos Recursos da Educação</vt:lpstr>
      <vt:lpstr>   Dívida Consolidada </vt:lpstr>
      <vt:lpstr> Acompanhamento Restos a Pagar 2022</vt:lpstr>
      <vt:lpstr>Restos a Pagar ao final de 2023</vt:lpstr>
      <vt:lpstr>Composição das Disponibilidades Financeiras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Quadrimestre/2019</dc:title>
  <dc:creator>User</dc:creator>
  <cp:lastModifiedBy>Usuario</cp:lastModifiedBy>
  <cp:revision>164</cp:revision>
  <cp:lastPrinted>2023-09-25T18:24:33Z</cp:lastPrinted>
  <dcterms:created xsi:type="dcterms:W3CDTF">2021-02-19T12:57:31Z</dcterms:created>
  <dcterms:modified xsi:type="dcterms:W3CDTF">2024-02-26T19:17:00Z</dcterms:modified>
</cp:coreProperties>
</file>